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point rather than the name: he stops owners being the bottleneck. The prices being public is the thing people remember.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showing this as an introducer: send them your own link rather than the plain address, so the introduction is attributed to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symptoms, not three problems. They are all the same problem.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 turns work down. That is the reason it is worth putting your name to.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Fifty pounds a month is a real product, not a lead magnet. Twenty pounds of commission on it, and the same person often buys something larger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Fifteen per cent on a build is the biggest single commission in the scheme.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Fifty per cent of the first two months, released as each month is collected.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071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68680" y="777240"/>
            <a:ext cx="4023360" cy="1380744"/>
          </a:xfrm>
          <a:prstGeom prst="rect">
            <a:avLst/>
          </a:prstGeom>
        </p:spPr>
      </p:pic>
      <p:sp>
        <p:nvSpPr>
          <p:cNvPr id="3" name="Text 0"/>
          <p:cNvSpPr txBox="1"/>
          <p:nvPr/>
        </p:nvSpPr>
        <p:spPr>
          <a:xfrm>
            <a:off x="868680" y="2880360"/>
            <a:ext cx="8686800" cy="1828800"/>
          </a:xfrm>
          <a:prstGeom prst="rect">
            <a:avLst/>
          </a:prstGeom>
          <a:noFill/>
          <a:ln/>
        </p:spPr>
        <p:txBody>
          <a:bodyPr wrap="square" lIns="0" tIns="0" rIns="0" bIns="0" rtlCol="0" anchor="ctr"/>
          <a:lstStyle/>
          <a:p>
            <a:pPr indent="0" marL="0">
              <a:lnSpc>
                <a:spcPts val="5600"/>
              </a:lnSpc>
              <a:buNone/>
            </a:pPr>
            <a:r>
              <a:rPr lang="en-US" sz="4800" dirty="0">
                <a:solidFill>
                  <a:srgbClr val="F7F1E4"/>
                </a:solidFill>
                <a:latin typeface="Georgia" pitchFamily="34" charset="0"/>
                <a:ea typeface="Georgia" pitchFamily="34" charset="-122"/>
                <a:cs typeface="Georgia" pitchFamily="34" charset="-120"/>
              </a:rPr>
              <a:t>What I do,</a:t>
            </a:r>
            <a:endParaRPr lang="en-US" sz="4800" dirty="0"/>
          </a:p>
          <a:p>
            <a:pPr indent="0" marL="0">
              <a:lnSpc>
                <a:spcPts val="5600"/>
              </a:lnSpc>
              <a:buNone/>
            </a:pPr>
            <a:r>
              <a:rPr lang="en-US" sz="4800" dirty="0">
                <a:solidFill>
                  <a:srgbClr val="F7F1E4"/>
                </a:solidFill>
                <a:latin typeface="Georgia" pitchFamily="34" charset="0"/>
                <a:ea typeface="Georgia" pitchFamily="34" charset="-122"/>
                <a:cs typeface="Georgia" pitchFamily="34" charset="-120"/>
              </a:rPr>
              <a:t>and what it costs.</a:t>
            </a:r>
            <a:endParaRPr lang="en-US" sz="4800" dirty="0"/>
          </a:p>
        </p:txBody>
      </p:sp>
      <p:sp>
        <p:nvSpPr>
          <p:cNvPr id="4" name="Text 1"/>
          <p:cNvSpPr txBox="1"/>
          <p:nvPr/>
        </p:nvSpPr>
        <p:spPr>
          <a:xfrm>
            <a:off x="868680" y="4892040"/>
            <a:ext cx="7498080" cy="548640"/>
          </a:xfrm>
          <a:prstGeom prst="rect">
            <a:avLst/>
          </a:prstGeom>
          <a:noFill/>
          <a:ln/>
        </p:spPr>
        <p:txBody>
          <a:bodyPr wrap="square" lIns="0" tIns="0" rIns="0" bIns="0" rtlCol="0" anchor="ctr"/>
          <a:lstStyle/>
          <a:p>
            <a:pPr indent="0" marL="0">
              <a:buNone/>
            </a:pPr>
            <a:r>
              <a:rPr lang="en-US" sz="1500" dirty="0">
                <a:solidFill>
                  <a:srgbClr val="B9B3A6"/>
                </a:solidFill>
                <a:latin typeface="Karla" pitchFamily="34" charset="0"/>
                <a:ea typeface="Karla" pitchFamily="34" charset="-122"/>
                <a:cs typeface="Karla" pitchFamily="34" charset="-120"/>
              </a:rPr>
              <a:t>Eight ways to work with me, with the price written on every one of them.</a:t>
            </a:r>
            <a:endParaRPr lang="en-US" sz="1500" dirty="0"/>
          </a:p>
        </p:txBody>
      </p:sp>
      <p:sp>
        <p:nvSpPr>
          <p:cNvPr id="5" name="Text 2"/>
          <p:cNvSpPr txBox="1"/>
          <p:nvPr/>
        </p:nvSpPr>
        <p:spPr>
          <a:xfrm>
            <a:off x="8899855" y="5989320"/>
            <a:ext cx="2468880" cy="274320"/>
          </a:xfrm>
          <a:prstGeom prst="rect">
            <a:avLst/>
          </a:prstGeom>
          <a:noFill/>
          <a:ln/>
        </p:spPr>
        <p:txBody>
          <a:bodyPr wrap="square" lIns="0" tIns="0" rIns="0" bIns="0" rtlCol="0" anchor="ctr"/>
          <a:lstStyle/>
          <a:p>
            <a:pPr algn="r" indent="0" marL="0">
              <a:buNone/>
            </a:pPr>
            <a:r>
              <a:rPr lang="en-US" sz="1050" dirty="0">
                <a:solidFill>
                  <a:srgbClr val="8E887C"/>
                </a:solidFill>
                <a:latin typeface="Karla" pitchFamily="34" charset="0"/>
                <a:ea typeface="Karla" pitchFamily="34" charset="-122"/>
                <a:cs typeface="Karla" pitchFamily="34" charset="-120"/>
              </a:rPr>
              <a:t>jonnyelliott.com</a:t>
            </a:r>
            <a:endParaRPr lang="en-US" sz="1050" dirty="0"/>
          </a:p>
        </p:txBody>
      </p:sp>
      <p:sp>
        <p:nvSpPr>
          <p:cNvPr id="6" name="Shape 3"/>
          <p:cNvSpPr/>
          <p:nvPr/>
        </p:nvSpPr>
        <p:spPr>
          <a:xfrm>
            <a:off x="11533327" y="6355080"/>
            <a:ext cx="118872" cy="118872"/>
          </a:xfrm>
          <a:prstGeom prst="ellipse">
            <a:avLst/>
          </a:prstGeom>
          <a:solidFill>
            <a:srgbClr val="00B28F"/>
          </a:solidFill>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6F1"/>
        </a:solidFill>
      </p:bgPr>
    </p:bg>
    <p:spTree>
      <p:nvGrpSpPr>
        <p:cNvPr id="1" name=""/>
        <p:cNvGrpSpPr/>
        <p:nvPr/>
      </p:nvGrpSpPr>
      <p:grpSpPr>
        <a:xfrm>
          <a:off x="0" y="0"/>
          <a:ext cx="0" cy="0"/>
          <a:chOff x="0" y="0"/>
          <a:chExt cx="0" cy="0"/>
        </a:xfrm>
      </p:grpSpPr>
      <p:sp>
        <p:nvSpPr>
          <p:cNvPr id="2" name="Text 0"/>
          <p:cNvSpPr txBox="1"/>
          <p:nvPr/>
        </p:nvSpPr>
        <p:spPr>
          <a:xfrm>
            <a:off x="868680" y="658368"/>
            <a:ext cx="7315200" cy="274320"/>
          </a:xfrm>
          <a:prstGeom prst="rect">
            <a:avLst/>
          </a:prstGeom>
          <a:noFill/>
          <a:ln/>
        </p:spPr>
        <p:txBody>
          <a:bodyPr wrap="square" lIns="0" tIns="0" rIns="0" bIns="0" rtlCol="0" anchor="ctr"/>
          <a:lstStyle/>
          <a:p>
            <a:pPr indent="0" marL="0">
              <a:buNone/>
            </a:pPr>
            <a:r>
              <a:rPr lang="en-US" sz="1000" b="1" spc="240" kern="0" dirty="0">
                <a:solidFill>
                  <a:srgbClr val="06705C"/>
                </a:solidFill>
                <a:latin typeface="Karla" pitchFamily="34" charset="0"/>
                <a:ea typeface="Karla" pitchFamily="34" charset="-122"/>
                <a:cs typeface="Karla" pitchFamily="34" charset="-120"/>
              </a:rPr>
              <a:t>Three, continued</a:t>
            </a:r>
            <a:endParaRPr lang="en-US" sz="1000" dirty="0"/>
          </a:p>
        </p:txBody>
      </p:sp>
      <p:sp>
        <p:nvSpPr>
          <p:cNvPr id="3" name="Shape 1"/>
          <p:cNvSpPr/>
          <p:nvPr/>
        </p:nvSpPr>
        <p:spPr>
          <a:xfrm>
            <a:off x="868680" y="1024128"/>
            <a:ext cx="502920" cy="25603"/>
          </a:xfrm>
          <a:prstGeom prst="rect">
            <a:avLst/>
          </a:prstGeom>
          <a:solidFill>
            <a:srgbClr val="00071B"/>
          </a:solidFill>
          <a:ln/>
        </p:spPr>
      </p:sp>
      <p:sp>
        <p:nvSpPr>
          <p:cNvPr id="4" name="Text 2"/>
          <p:cNvSpPr txBox="1"/>
          <p:nvPr/>
        </p:nvSpPr>
        <p:spPr>
          <a:xfrm>
            <a:off x="868680" y="1280160"/>
            <a:ext cx="9692640" cy="960120"/>
          </a:xfrm>
          <a:prstGeom prst="rect">
            <a:avLst/>
          </a:prstGeom>
          <a:noFill/>
          <a:ln/>
        </p:spPr>
        <p:txBody>
          <a:bodyPr wrap="square" lIns="0" tIns="0" rIns="0" bIns="0" rtlCol="0" anchor="ctr"/>
          <a:lstStyle/>
          <a:p>
            <a:pPr indent="0" marL="0">
              <a:lnSpc>
                <a:spcPts val="3600"/>
              </a:lnSpc>
              <a:buNone/>
            </a:pPr>
            <a:r>
              <a:rPr lang="en-US" sz="3000" dirty="0">
                <a:solidFill>
                  <a:srgbClr val="171512"/>
                </a:solidFill>
                <a:latin typeface="Georgia" pitchFamily="34" charset="0"/>
                <a:ea typeface="Georgia" pitchFamily="34" charset="-122"/>
                <a:cs typeface="Georgia" pitchFamily="34" charset="-120"/>
              </a:rPr>
              <a:t>The two heavier ones.</a:t>
            </a:r>
            <a:endParaRPr lang="en-US" sz="3000" dirty="0"/>
          </a:p>
        </p:txBody>
      </p:sp>
      <p:sp>
        <p:nvSpPr>
          <p:cNvPr id="5" name="Text 3"/>
          <p:cNvSpPr txBox="1"/>
          <p:nvPr/>
        </p:nvSpPr>
        <p:spPr>
          <a:xfrm>
            <a:off x="868680" y="2240280"/>
            <a:ext cx="8595360" cy="731520"/>
          </a:xfrm>
          <a:prstGeom prst="rect">
            <a:avLst/>
          </a:prstGeom>
          <a:noFill/>
          <a:ln/>
        </p:spPr>
        <p:txBody>
          <a:bodyPr wrap="square" lIns="0" tIns="0" rIns="0" bIns="0" rtlCol="0" anchor="ctr"/>
          <a:lstStyle/>
          <a:p>
            <a:pPr indent="0" marL="0">
              <a:lnSpc>
                <a:spcPts val="2100"/>
              </a:lnSpc>
              <a:buNone/>
            </a:pPr>
            <a:r>
              <a:rPr lang="en-US" sz="1350" dirty="0">
                <a:solidFill>
                  <a:srgbClr val="54504A"/>
                </a:solidFill>
                <a:latin typeface="Karla" pitchFamily="34" charset="0"/>
                <a:ea typeface="Karla" pitchFamily="34" charset="-122"/>
                <a:cs typeface="Karla" pitchFamily="34" charset="-120"/>
              </a:rPr>
              <a:t>Both change how the business runs rather than how you think about it.</a:t>
            </a:r>
            <a:endParaRPr lang="en-US" sz="1350" dirty="0"/>
          </a:p>
        </p:txBody>
      </p:sp>
      <p:sp>
        <p:nvSpPr>
          <p:cNvPr id="6" name="Shape 4"/>
          <p:cNvSpPr/>
          <p:nvPr/>
        </p:nvSpPr>
        <p:spPr>
          <a:xfrm>
            <a:off x="11533327" y="6355080"/>
            <a:ext cx="118872" cy="118872"/>
          </a:xfrm>
          <a:prstGeom prst="ellipse">
            <a:avLst/>
          </a:prstGeom>
          <a:solidFill>
            <a:srgbClr val="00B28F"/>
          </a:solidFill>
          <a:ln/>
        </p:spPr>
      </p:sp>
      <p:sp>
        <p:nvSpPr>
          <p:cNvPr id="7" name="Shape 5"/>
          <p:cNvSpPr/>
          <p:nvPr/>
        </p:nvSpPr>
        <p:spPr>
          <a:xfrm>
            <a:off x="868680" y="3017520"/>
            <a:ext cx="5029200" cy="2697480"/>
          </a:xfrm>
          <a:prstGeom prst="rect">
            <a:avLst/>
          </a:prstGeom>
          <a:solidFill>
            <a:srgbClr val="FFFFFF"/>
          </a:solidFill>
          <a:ln w="9525">
            <a:solidFill>
              <a:srgbClr val="D6CFC0"/>
            </a:solidFill>
            <a:prstDash val="solid"/>
          </a:ln>
        </p:spPr>
      </p:sp>
      <p:sp>
        <p:nvSpPr>
          <p:cNvPr id="8" name="Text 6"/>
          <p:cNvSpPr txBox="1"/>
          <p:nvPr/>
        </p:nvSpPr>
        <p:spPr>
          <a:xfrm>
            <a:off x="1197864" y="3291840"/>
            <a:ext cx="2880360" cy="384048"/>
          </a:xfrm>
          <a:prstGeom prst="rect">
            <a:avLst/>
          </a:prstGeom>
          <a:noFill/>
          <a:ln/>
        </p:spPr>
        <p:txBody>
          <a:bodyPr wrap="square" lIns="0" tIns="0" rIns="0" bIns="0" rtlCol="0" anchor="ctr"/>
          <a:lstStyle/>
          <a:p>
            <a:pPr indent="0" marL="0">
              <a:buNone/>
            </a:pPr>
            <a:r>
              <a:rPr lang="en-US" sz="1900" dirty="0">
                <a:solidFill>
                  <a:srgbClr val="171512"/>
                </a:solidFill>
                <a:latin typeface="Georgia" pitchFamily="34" charset="0"/>
                <a:ea typeface="Georgia" pitchFamily="34" charset="-122"/>
                <a:cs typeface="Georgia" pitchFamily="34" charset="-120"/>
              </a:rPr>
              <a:t>Runs Without You</a:t>
            </a:r>
            <a:endParaRPr lang="en-US" sz="1900" dirty="0"/>
          </a:p>
        </p:txBody>
      </p:sp>
      <p:sp>
        <p:nvSpPr>
          <p:cNvPr id="9" name="Text 7"/>
          <p:cNvSpPr txBox="1"/>
          <p:nvPr/>
        </p:nvSpPr>
        <p:spPr>
          <a:xfrm>
            <a:off x="3886200" y="3346704"/>
            <a:ext cx="1691640" cy="292608"/>
          </a:xfrm>
          <a:prstGeom prst="rect">
            <a:avLst/>
          </a:prstGeom>
          <a:noFill/>
          <a:ln/>
        </p:spPr>
        <p:txBody>
          <a:bodyPr wrap="square" lIns="0" tIns="0" rIns="0" bIns="0" rtlCol="0" anchor="ctr"/>
          <a:lstStyle/>
          <a:p>
            <a:pPr algn="r" indent="0" marL="0">
              <a:buNone/>
            </a:pPr>
            <a:r>
              <a:rPr lang="en-US" sz="1250" b="1" dirty="0">
                <a:solidFill>
                  <a:srgbClr val="06705C"/>
                </a:solidFill>
                <a:latin typeface="Karla" pitchFamily="34" charset="0"/>
                <a:ea typeface="Karla" pitchFamily="34" charset="-122"/>
                <a:cs typeface="Karla" pitchFamily="34" charset="-120"/>
              </a:rPr>
              <a:t>£1,500 a month</a:t>
            </a:r>
            <a:endParaRPr lang="en-US" sz="1250" dirty="0"/>
          </a:p>
        </p:txBody>
      </p:sp>
      <p:sp>
        <p:nvSpPr>
          <p:cNvPr id="10" name="Text 8"/>
          <p:cNvSpPr txBox="1"/>
          <p:nvPr/>
        </p:nvSpPr>
        <p:spPr>
          <a:xfrm>
            <a:off x="1197864" y="3730752"/>
            <a:ext cx="4370832" cy="320040"/>
          </a:xfrm>
          <a:prstGeom prst="rect">
            <a:avLst/>
          </a:prstGeom>
          <a:noFill/>
          <a:ln/>
        </p:spPr>
        <p:txBody>
          <a:bodyPr wrap="square" lIns="0" tIns="0" rIns="0" bIns="0" rtlCol="0" anchor="ctr"/>
          <a:lstStyle/>
          <a:p>
            <a:pPr indent="0" marL="0">
              <a:buNone/>
            </a:pPr>
            <a:r>
              <a:rPr lang="en-US" sz="1300" i="1" dirty="0">
                <a:solidFill>
                  <a:srgbClr val="54504A"/>
                </a:solidFill>
                <a:latin typeface="Georgia" pitchFamily="34" charset="0"/>
                <a:ea typeface="Georgia" pitchFamily="34" charset="-122"/>
                <a:cs typeface="Georgia" pitchFamily="34" charset="-120"/>
              </a:rPr>
              <a:t>A business that keeps going while you are not in it</a:t>
            </a:r>
            <a:endParaRPr lang="en-US" sz="1300" dirty="0"/>
          </a:p>
        </p:txBody>
      </p:sp>
      <p:sp>
        <p:nvSpPr>
          <p:cNvPr id="11" name="Text 9"/>
          <p:cNvSpPr txBox="1"/>
          <p:nvPr/>
        </p:nvSpPr>
        <p:spPr>
          <a:xfrm>
            <a:off x="1197864" y="4151376"/>
            <a:ext cx="4370832" cy="1325880"/>
          </a:xfrm>
          <a:prstGeom prst="rect">
            <a:avLst/>
          </a:prstGeom>
          <a:noFill/>
          <a:ln/>
        </p:spPr>
        <p:txBody>
          <a:bodyPr wrap="square" lIns="0" tIns="0" rIns="0" bIns="0" rtlCol="0" anchor="ctr"/>
          <a:lstStyle/>
          <a:p>
            <a:pPr indent="0" marL="0">
              <a:lnSpc>
                <a:spcPts val="1700"/>
              </a:lnSpc>
              <a:buNone/>
            </a:pPr>
            <a:r>
              <a:rPr lang="en-US" sz="1100" dirty="0">
                <a:solidFill>
                  <a:srgbClr val="54504A"/>
                </a:solidFill>
                <a:latin typeface="Karla" pitchFamily="34" charset="0"/>
                <a:ea typeface="Karla" pitchFamily="34" charset="-122"/>
                <a:cs typeface="Karla" pitchFamily="34" charset="-120"/>
              </a:rPr>
              <a:t>Two calls a month, one strategic and one where the system gets built, and everything in between written down rather than talked about: a custom operating system across business and life, yours to keep. Quarterly reviews, priority replies, and days in person at Knutsford.</a:t>
            </a:r>
            <a:endParaRPr lang="en-US" sz="1100" dirty="0"/>
          </a:p>
        </p:txBody>
      </p:sp>
      <p:sp>
        <p:nvSpPr>
          <p:cNvPr id="12" name="Shape 10"/>
          <p:cNvSpPr/>
          <p:nvPr/>
        </p:nvSpPr>
        <p:spPr>
          <a:xfrm>
            <a:off x="6263640" y="3017520"/>
            <a:ext cx="5029200" cy="2697480"/>
          </a:xfrm>
          <a:prstGeom prst="rect">
            <a:avLst/>
          </a:prstGeom>
          <a:solidFill>
            <a:srgbClr val="FFFFFF"/>
          </a:solidFill>
          <a:ln w="9525">
            <a:solidFill>
              <a:srgbClr val="D6CFC0"/>
            </a:solidFill>
            <a:prstDash val="solid"/>
          </a:ln>
        </p:spPr>
      </p:sp>
      <p:sp>
        <p:nvSpPr>
          <p:cNvPr id="13" name="Text 11"/>
          <p:cNvSpPr txBox="1"/>
          <p:nvPr/>
        </p:nvSpPr>
        <p:spPr>
          <a:xfrm>
            <a:off x="6592824" y="3291840"/>
            <a:ext cx="2880360" cy="384048"/>
          </a:xfrm>
          <a:prstGeom prst="rect">
            <a:avLst/>
          </a:prstGeom>
          <a:noFill/>
          <a:ln/>
        </p:spPr>
        <p:txBody>
          <a:bodyPr wrap="square" lIns="0" tIns="0" rIns="0" bIns="0" rtlCol="0" anchor="ctr"/>
          <a:lstStyle/>
          <a:p>
            <a:pPr indent="0" marL="0">
              <a:buNone/>
            </a:pPr>
            <a:r>
              <a:rPr lang="en-US" sz="1900" dirty="0">
                <a:solidFill>
                  <a:srgbClr val="171512"/>
                </a:solidFill>
                <a:latin typeface="Georgia" pitchFamily="34" charset="0"/>
                <a:ea typeface="Georgia" pitchFamily="34" charset="-122"/>
                <a:cs typeface="Georgia" pitchFamily="34" charset="-120"/>
              </a:rPr>
              <a:t>Inside</a:t>
            </a:r>
            <a:endParaRPr lang="en-US" sz="1900" dirty="0"/>
          </a:p>
        </p:txBody>
      </p:sp>
      <p:sp>
        <p:nvSpPr>
          <p:cNvPr id="14" name="Text 12"/>
          <p:cNvSpPr txBox="1"/>
          <p:nvPr/>
        </p:nvSpPr>
        <p:spPr>
          <a:xfrm>
            <a:off x="9281160" y="3346704"/>
            <a:ext cx="1691640" cy="292608"/>
          </a:xfrm>
          <a:prstGeom prst="rect">
            <a:avLst/>
          </a:prstGeom>
          <a:noFill/>
          <a:ln/>
        </p:spPr>
        <p:txBody>
          <a:bodyPr wrap="square" lIns="0" tIns="0" rIns="0" bIns="0" rtlCol="0" anchor="ctr"/>
          <a:lstStyle/>
          <a:p>
            <a:pPr algn="r" indent="0" marL="0">
              <a:buNone/>
            </a:pPr>
            <a:r>
              <a:rPr lang="en-US" sz="1250" b="1" dirty="0">
                <a:solidFill>
                  <a:srgbClr val="06705C"/>
                </a:solidFill>
                <a:latin typeface="Karla" pitchFamily="34" charset="0"/>
                <a:ea typeface="Karla" pitchFamily="34" charset="-122"/>
                <a:cs typeface="Karla" pitchFamily="34" charset="-120"/>
              </a:rPr>
              <a:t>£3,500 a month</a:t>
            </a:r>
            <a:endParaRPr lang="en-US" sz="1250" dirty="0"/>
          </a:p>
        </p:txBody>
      </p:sp>
      <p:sp>
        <p:nvSpPr>
          <p:cNvPr id="15" name="Text 13"/>
          <p:cNvSpPr txBox="1"/>
          <p:nvPr/>
        </p:nvSpPr>
        <p:spPr>
          <a:xfrm>
            <a:off x="6592824" y="3730752"/>
            <a:ext cx="4370832" cy="320040"/>
          </a:xfrm>
          <a:prstGeom prst="rect">
            <a:avLst/>
          </a:prstGeom>
          <a:noFill/>
          <a:ln/>
        </p:spPr>
        <p:txBody>
          <a:bodyPr wrap="square" lIns="0" tIns="0" rIns="0" bIns="0" rtlCol="0" anchor="ctr"/>
          <a:lstStyle/>
          <a:p>
            <a:pPr indent="0" marL="0">
              <a:buNone/>
            </a:pPr>
            <a:r>
              <a:rPr lang="en-US" sz="1300" i="1" dirty="0">
                <a:solidFill>
                  <a:srgbClr val="54504A"/>
                </a:solidFill>
                <a:latin typeface="Georgia" pitchFamily="34" charset="0"/>
                <a:ea typeface="Georgia" pitchFamily="34" charset="-122"/>
                <a:cs typeface="Georgia" pitchFamily="34" charset="-120"/>
              </a:rPr>
              <a:t>Me in the business, not next to it</a:t>
            </a:r>
            <a:endParaRPr lang="en-US" sz="1300" dirty="0"/>
          </a:p>
        </p:txBody>
      </p:sp>
      <p:sp>
        <p:nvSpPr>
          <p:cNvPr id="16" name="Text 14"/>
          <p:cNvSpPr txBox="1"/>
          <p:nvPr/>
        </p:nvSpPr>
        <p:spPr>
          <a:xfrm>
            <a:off x="6592824" y="4151376"/>
            <a:ext cx="4370832" cy="1325880"/>
          </a:xfrm>
          <a:prstGeom prst="rect">
            <a:avLst/>
          </a:prstGeom>
          <a:noFill/>
          <a:ln/>
        </p:spPr>
        <p:txBody>
          <a:bodyPr wrap="square" lIns="0" tIns="0" rIns="0" bIns="0" rtlCol="0" anchor="ctr"/>
          <a:lstStyle/>
          <a:p>
            <a:pPr indent="0" marL="0">
              <a:lnSpc>
                <a:spcPts val="1700"/>
              </a:lnSpc>
              <a:buNone/>
            </a:pPr>
            <a:r>
              <a:rPr lang="en-US" sz="1100" dirty="0">
                <a:solidFill>
                  <a:srgbClr val="54504A"/>
                </a:solidFill>
                <a:latin typeface="Karla" pitchFamily="34" charset="0"/>
                <a:ea typeface="Karla" pitchFamily="34" charset="-122"/>
                <a:cs typeface="Karla" pitchFamily="34" charset="-120"/>
              </a:rPr>
              <a:t>A day a week, in the business rather than advising it. I take a function, run it, hire into it, and hand it back working. Two clients at a time, and usually a fixed piece of work rather than something open ended.</a:t>
            </a:r>
            <a:endParaRPr lang="en-US" sz="1100" dirty="0"/>
          </a:p>
        </p:txBody>
      </p:sp>
      <p:sp>
        <p:nvSpPr>
          <p:cNvPr id="17" name="Text 15"/>
          <p:cNvSpPr txBox="1"/>
          <p:nvPr/>
        </p:nvSpPr>
        <p:spPr>
          <a:xfrm>
            <a:off x="868680" y="5943600"/>
            <a:ext cx="10424160" cy="365760"/>
          </a:xfrm>
          <a:prstGeom prst="rect">
            <a:avLst/>
          </a:prstGeom>
          <a:noFill/>
          <a:ln/>
        </p:spPr>
        <p:txBody>
          <a:bodyPr wrap="square" lIns="0" tIns="0" rIns="0" bIns="0" rtlCol="0" anchor="ctr"/>
          <a:lstStyle/>
          <a:p>
            <a:pPr indent="0" marL="0">
              <a:buNone/>
            </a:pPr>
            <a:r>
              <a:rPr lang="en-US" sz="1050" dirty="0">
                <a:solidFill>
                  <a:srgbClr val="6E6A5E"/>
                </a:solidFill>
                <a:latin typeface="Karla" pitchFamily="34" charset="0"/>
                <a:ea typeface="Karla" pitchFamily="34" charset="-122"/>
                <a:cs typeface="Karla" pitchFamily="34" charset="-120"/>
              </a:rPr>
              <a:t>Inside has two places and they are not often free. Runs Without You is what most people do in the meantime.</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8F6F1"/>
        </a:solidFill>
      </p:bgPr>
    </p:bg>
    <p:spTree>
      <p:nvGrpSpPr>
        <p:cNvPr id="1" name=""/>
        <p:cNvGrpSpPr/>
        <p:nvPr/>
      </p:nvGrpSpPr>
      <p:grpSpPr>
        <a:xfrm>
          <a:off x="0" y="0"/>
          <a:ext cx="0" cy="0"/>
          <a:chOff x="0" y="0"/>
          <a:chExt cx="0" cy="0"/>
        </a:xfrm>
      </p:grpSpPr>
      <p:sp>
        <p:nvSpPr>
          <p:cNvPr id="2" name="Text 0"/>
          <p:cNvSpPr txBox="1"/>
          <p:nvPr/>
        </p:nvSpPr>
        <p:spPr>
          <a:xfrm>
            <a:off x="868680" y="658368"/>
            <a:ext cx="7315200" cy="274320"/>
          </a:xfrm>
          <a:prstGeom prst="rect">
            <a:avLst/>
          </a:prstGeom>
          <a:noFill/>
          <a:ln/>
        </p:spPr>
        <p:txBody>
          <a:bodyPr wrap="square" lIns="0" tIns="0" rIns="0" bIns="0" rtlCol="0" anchor="ctr"/>
          <a:lstStyle/>
          <a:p>
            <a:pPr indent="0" marL="0">
              <a:buNone/>
            </a:pPr>
            <a:r>
              <a:rPr lang="en-US" sz="1000" b="1" spc="240" kern="0" dirty="0">
                <a:solidFill>
                  <a:srgbClr val="06705C"/>
                </a:solidFill>
                <a:latin typeface="Karla" pitchFamily="34" charset="0"/>
                <a:ea typeface="Karla" pitchFamily="34" charset="-122"/>
                <a:cs typeface="Karla" pitchFamily="34" charset="-120"/>
              </a:rPr>
              <a:t>The whole list</a:t>
            </a:r>
            <a:endParaRPr lang="en-US" sz="1000" dirty="0"/>
          </a:p>
        </p:txBody>
      </p:sp>
      <p:sp>
        <p:nvSpPr>
          <p:cNvPr id="3" name="Shape 1"/>
          <p:cNvSpPr/>
          <p:nvPr/>
        </p:nvSpPr>
        <p:spPr>
          <a:xfrm>
            <a:off x="868680" y="1024128"/>
            <a:ext cx="502920" cy="25603"/>
          </a:xfrm>
          <a:prstGeom prst="rect">
            <a:avLst/>
          </a:prstGeom>
          <a:solidFill>
            <a:srgbClr val="00071B"/>
          </a:solidFill>
          <a:ln/>
        </p:spPr>
      </p:sp>
      <p:sp>
        <p:nvSpPr>
          <p:cNvPr id="4" name="Text 2"/>
          <p:cNvSpPr txBox="1"/>
          <p:nvPr/>
        </p:nvSpPr>
        <p:spPr>
          <a:xfrm>
            <a:off x="868680" y="1280160"/>
            <a:ext cx="9692640" cy="960120"/>
          </a:xfrm>
          <a:prstGeom prst="rect">
            <a:avLst/>
          </a:prstGeom>
          <a:noFill/>
          <a:ln/>
        </p:spPr>
        <p:txBody>
          <a:bodyPr wrap="square" lIns="0" tIns="0" rIns="0" bIns="0" rtlCol="0" anchor="ctr"/>
          <a:lstStyle/>
          <a:p>
            <a:pPr indent="0" marL="0">
              <a:lnSpc>
                <a:spcPts val="3600"/>
              </a:lnSpc>
              <a:buNone/>
            </a:pPr>
            <a:r>
              <a:rPr lang="en-US" sz="3000" dirty="0">
                <a:solidFill>
                  <a:srgbClr val="171512"/>
                </a:solidFill>
                <a:latin typeface="Georgia" pitchFamily="34" charset="0"/>
                <a:ea typeface="Georgia" pitchFamily="34" charset="-122"/>
                <a:cs typeface="Georgia" pitchFamily="34" charset="-120"/>
              </a:rPr>
              <a:t>Everything, with the price on it.</a:t>
            </a:r>
            <a:endParaRPr lang="en-US" sz="3000" dirty="0"/>
          </a:p>
        </p:txBody>
      </p:sp>
      <p:sp>
        <p:nvSpPr>
          <p:cNvPr id="5" name="Text 3"/>
          <p:cNvSpPr txBox="1"/>
          <p:nvPr/>
        </p:nvSpPr>
        <p:spPr>
          <a:xfrm>
            <a:off x="868680" y="2240280"/>
            <a:ext cx="8595360" cy="731520"/>
          </a:xfrm>
          <a:prstGeom prst="rect">
            <a:avLst/>
          </a:prstGeom>
          <a:noFill/>
          <a:ln/>
        </p:spPr>
        <p:txBody>
          <a:bodyPr wrap="square" lIns="0" tIns="0" rIns="0" bIns="0" rtlCol="0" anchor="ctr"/>
          <a:lstStyle/>
          <a:p>
            <a:pPr indent="0" marL="0">
              <a:lnSpc>
                <a:spcPts val="2100"/>
              </a:lnSpc>
              <a:buNone/>
            </a:pPr>
            <a:r>
              <a:rPr lang="en-US" sz="1350" dirty="0">
                <a:solidFill>
                  <a:srgbClr val="54504A"/>
                </a:solidFill>
                <a:latin typeface="Karla" pitchFamily="34" charset="0"/>
                <a:ea typeface="Karla" pitchFamily="34" charset="-122"/>
                <a:cs typeface="Karla" pitchFamily="34" charset="-120"/>
              </a:rPr>
              <a:t>No call needed to find out. All of it is on jonnyelliott.com/shop as well.</a:t>
            </a:r>
            <a:endParaRPr lang="en-US" sz="1350" dirty="0"/>
          </a:p>
        </p:txBody>
      </p:sp>
      <p:sp>
        <p:nvSpPr>
          <p:cNvPr id="6" name="Shape 4"/>
          <p:cNvSpPr/>
          <p:nvPr/>
        </p:nvSpPr>
        <p:spPr>
          <a:xfrm>
            <a:off x="11533327" y="6355080"/>
            <a:ext cx="118872" cy="118872"/>
          </a:xfrm>
          <a:prstGeom prst="ellipse">
            <a:avLst/>
          </a:prstGeom>
          <a:solidFill>
            <a:srgbClr val="00B28F"/>
          </a:solidFill>
          <a:ln/>
        </p:spPr>
      </p:sp>
      <p:sp>
        <p:nvSpPr>
          <p:cNvPr id="7" name="Shape 5"/>
          <p:cNvSpPr/>
          <p:nvPr/>
        </p:nvSpPr>
        <p:spPr>
          <a:xfrm>
            <a:off x="868680" y="2971800"/>
            <a:ext cx="10424160" cy="10973"/>
          </a:xfrm>
          <a:prstGeom prst="rect">
            <a:avLst/>
          </a:prstGeom>
          <a:solidFill>
            <a:srgbClr val="D6CFC0"/>
          </a:solidFill>
          <a:ln/>
        </p:spPr>
      </p:sp>
      <p:sp>
        <p:nvSpPr>
          <p:cNvPr id="8" name="Text 6"/>
          <p:cNvSpPr txBox="1"/>
          <p:nvPr/>
        </p:nvSpPr>
        <p:spPr>
          <a:xfrm>
            <a:off x="868680" y="3044952"/>
            <a:ext cx="3108960" cy="292608"/>
          </a:xfrm>
          <a:prstGeom prst="rect">
            <a:avLst/>
          </a:prstGeom>
          <a:noFill/>
          <a:ln/>
        </p:spPr>
        <p:txBody>
          <a:bodyPr wrap="square" lIns="0" tIns="0" rIns="0" bIns="0" rtlCol="0" anchor="ctr"/>
          <a:lstStyle/>
          <a:p>
            <a:pPr indent="0" marL="0">
              <a:buNone/>
            </a:pPr>
            <a:r>
              <a:rPr lang="en-US" sz="1200" b="1" dirty="0">
                <a:solidFill>
                  <a:srgbClr val="171512"/>
                </a:solidFill>
                <a:latin typeface="Karla" pitchFamily="34" charset="0"/>
                <a:ea typeface="Karla" pitchFamily="34" charset="-122"/>
                <a:cs typeface="Karla" pitchFamily="34" charset="-120"/>
              </a:rPr>
              <a:t>ElliottOS</a:t>
            </a:r>
            <a:endParaRPr lang="en-US" sz="1200" dirty="0"/>
          </a:p>
        </p:txBody>
      </p:sp>
      <p:sp>
        <p:nvSpPr>
          <p:cNvPr id="9" name="Text 7"/>
          <p:cNvSpPr txBox="1"/>
          <p:nvPr/>
        </p:nvSpPr>
        <p:spPr>
          <a:xfrm>
            <a:off x="4069080" y="3044952"/>
            <a:ext cx="5394960" cy="292608"/>
          </a:xfrm>
          <a:prstGeom prst="rect">
            <a:avLst/>
          </a:prstGeom>
          <a:noFill/>
          <a:ln/>
        </p:spPr>
        <p:txBody>
          <a:bodyPr wrap="square" lIns="0" tIns="0" rIns="0" bIns="0" rtlCol="0" anchor="ctr"/>
          <a:lstStyle/>
          <a:p>
            <a:pPr indent="0" marL="0">
              <a:buNone/>
            </a:pPr>
            <a:r>
              <a:rPr lang="en-US" sz="1100" dirty="0">
                <a:solidFill>
                  <a:srgbClr val="54504A"/>
                </a:solidFill>
                <a:latin typeface="Karla" pitchFamily="34" charset="0"/>
                <a:ea typeface="Karla" pitchFamily="34" charset="-122"/>
                <a:cs typeface="Karla" pitchFamily="34" charset="-120"/>
              </a:rPr>
              <a:t>Software you run yourself</a:t>
            </a:r>
            <a:endParaRPr lang="en-US" sz="1100" dirty="0"/>
          </a:p>
        </p:txBody>
      </p:sp>
      <p:sp>
        <p:nvSpPr>
          <p:cNvPr id="10" name="Text 8"/>
          <p:cNvSpPr txBox="1"/>
          <p:nvPr/>
        </p:nvSpPr>
        <p:spPr>
          <a:xfrm>
            <a:off x="9464040" y="3044952"/>
            <a:ext cx="1828800" cy="292608"/>
          </a:xfrm>
          <a:prstGeom prst="rect">
            <a:avLst/>
          </a:prstGeom>
          <a:noFill/>
          <a:ln/>
        </p:spPr>
        <p:txBody>
          <a:bodyPr wrap="square" lIns="0" tIns="0" rIns="0" bIns="0" rtlCol="0" anchor="ctr"/>
          <a:lstStyle/>
          <a:p>
            <a:pPr algn="r" indent="0" marL="0">
              <a:buNone/>
            </a:pPr>
            <a:r>
              <a:rPr lang="en-US" sz="1200" b="1" dirty="0">
                <a:solidFill>
                  <a:srgbClr val="06705C"/>
                </a:solidFill>
                <a:latin typeface="Karla" pitchFamily="34" charset="0"/>
                <a:ea typeface="Karla" pitchFamily="34" charset="-122"/>
                <a:cs typeface="Karla" pitchFamily="34" charset="-120"/>
              </a:rPr>
              <a:t>£50 a month</a:t>
            </a:r>
            <a:endParaRPr lang="en-US" sz="1200" dirty="0"/>
          </a:p>
        </p:txBody>
      </p:sp>
      <p:sp>
        <p:nvSpPr>
          <p:cNvPr id="11" name="Shape 9"/>
          <p:cNvSpPr/>
          <p:nvPr/>
        </p:nvSpPr>
        <p:spPr>
          <a:xfrm>
            <a:off x="868680" y="3383280"/>
            <a:ext cx="10424160" cy="10973"/>
          </a:xfrm>
          <a:prstGeom prst="rect">
            <a:avLst/>
          </a:prstGeom>
          <a:solidFill>
            <a:srgbClr val="D6CFC0"/>
          </a:solidFill>
          <a:ln/>
        </p:spPr>
      </p:sp>
      <p:sp>
        <p:nvSpPr>
          <p:cNvPr id="12" name="Text 10"/>
          <p:cNvSpPr txBox="1"/>
          <p:nvPr/>
        </p:nvSpPr>
        <p:spPr>
          <a:xfrm>
            <a:off x="868680" y="3456432"/>
            <a:ext cx="3108960" cy="292608"/>
          </a:xfrm>
          <a:prstGeom prst="rect">
            <a:avLst/>
          </a:prstGeom>
          <a:noFill/>
          <a:ln/>
        </p:spPr>
        <p:txBody>
          <a:bodyPr wrap="square" lIns="0" tIns="0" rIns="0" bIns="0" rtlCol="0" anchor="ctr"/>
          <a:lstStyle/>
          <a:p>
            <a:pPr indent="0" marL="0">
              <a:buNone/>
            </a:pPr>
            <a:r>
              <a:rPr lang="en-US" sz="1200" b="1" dirty="0">
                <a:solidFill>
                  <a:srgbClr val="171512"/>
                </a:solidFill>
                <a:latin typeface="Karla" pitchFamily="34" charset="0"/>
                <a:ea typeface="Karla" pitchFamily="34" charset="-122"/>
                <a:cs typeface="Karla" pitchFamily="34" charset="-120"/>
              </a:rPr>
              <a:t>Website care</a:t>
            </a:r>
            <a:endParaRPr lang="en-US" sz="1200" dirty="0"/>
          </a:p>
        </p:txBody>
      </p:sp>
      <p:sp>
        <p:nvSpPr>
          <p:cNvPr id="13" name="Text 11"/>
          <p:cNvSpPr txBox="1"/>
          <p:nvPr/>
        </p:nvSpPr>
        <p:spPr>
          <a:xfrm>
            <a:off x="4069080" y="3456432"/>
            <a:ext cx="5394960" cy="292608"/>
          </a:xfrm>
          <a:prstGeom prst="rect">
            <a:avLst/>
          </a:prstGeom>
          <a:noFill/>
          <a:ln/>
        </p:spPr>
        <p:txBody>
          <a:bodyPr wrap="square" lIns="0" tIns="0" rIns="0" bIns="0" rtlCol="0" anchor="ctr"/>
          <a:lstStyle/>
          <a:p>
            <a:pPr indent="0" marL="0">
              <a:buNone/>
            </a:pPr>
            <a:r>
              <a:rPr lang="en-US" sz="1100" dirty="0">
                <a:solidFill>
                  <a:srgbClr val="54504A"/>
                </a:solidFill>
                <a:latin typeface="Karla" pitchFamily="34" charset="0"/>
                <a:ea typeface="Karla" pitchFamily="34" charset="-122"/>
                <a:cs typeface="Karla" pitchFamily="34" charset="-120"/>
              </a:rPr>
              <a:t>Hosting, updates, backups and small changes</a:t>
            </a:r>
            <a:endParaRPr lang="en-US" sz="1100" dirty="0"/>
          </a:p>
        </p:txBody>
      </p:sp>
      <p:sp>
        <p:nvSpPr>
          <p:cNvPr id="14" name="Text 12"/>
          <p:cNvSpPr txBox="1"/>
          <p:nvPr/>
        </p:nvSpPr>
        <p:spPr>
          <a:xfrm>
            <a:off x="9464040" y="3456432"/>
            <a:ext cx="1828800" cy="292608"/>
          </a:xfrm>
          <a:prstGeom prst="rect">
            <a:avLst/>
          </a:prstGeom>
          <a:noFill/>
          <a:ln/>
        </p:spPr>
        <p:txBody>
          <a:bodyPr wrap="square" lIns="0" tIns="0" rIns="0" bIns="0" rtlCol="0" anchor="ctr"/>
          <a:lstStyle/>
          <a:p>
            <a:pPr algn="r" indent="0" marL="0">
              <a:buNone/>
            </a:pPr>
            <a:r>
              <a:rPr lang="en-US" sz="1200" b="1" dirty="0">
                <a:solidFill>
                  <a:srgbClr val="06705C"/>
                </a:solidFill>
                <a:latin typeface="Karla" pitchFamily="34" charset="0"/>
                <a:ea typeface="Karla" pitchFamily="34" charset="-122"/>
                <a:cs typeface="Karla" pitchFamily="34" charset="-120"/>
              </a:rPr>
              <a:t>£75 a month</a:t>
            </a:r>
            <a:endParaRPr lang="en-US" sz="1200" dirty="0"/>
          </a:p>
        </p:txBody>
      </p:sp>
      <p:sp>
        <p:nvSpPr>
          <p:cNvPr id="15" name="Shape 13"/>
          <p:cNvSpPr/>
          <p:nvPr/>
        </p:nvSpPr>
        <p:spPr>
          <a:xfrm>
            <a:off x="868680" y="3794760"/>
            <a:ext cx="10424160" cy="10973"/>
          </a:xfrm>
          <a:prstGeom prst="rect">
            <a:avLst/>
          </a:prstGeom>
          <a:solidFill>
            <a:srgbClr val="D6CFC0"/>
          </a:solidFill>
          <a:ln/>
        </p:spPr>
      </p:sp>
      <p:sp>
        <p:nvSpPr>
          <p:cNvPr id="16" name="Text 14"/>
          <p:cNvSpPr txBox="1"/>
          <p:nvPr/>
        </p:nvSpPr>
        <p:spPr>
          <a:xfrm>
            <a:off x="868680" y="3867912"/>
            <a:ext cx="3108960" cy="292608"/>
          </a:xfrm>
          <a:prstGeom prst="rect">
            <a:avLst/>
          </a:prstGeom>
          <a:noFill/>
          <a:ln/>
        </p:spPr>
        <p:txBody>
          <a:bodyPr wrap="square" lIns="0" tIns="0" rIns="0" bIns="0" rtlCol="0" anchor="ctr"/>
          <a:lstStyle/>
          <a:p>
            <a:pPr indent="0" marL="0">
              <a:buNone/>
            </a:pPr>
            <a:r>
              <a:rPr lang="en-US" sz="1200" b="1" dirty="0">
                <a:solidFill>
                  <a:srgbClr val="171512"/>
                </a:solidFill>
                <a:latin typeface="Karla" pitchFamily="34" charset="0"/>
                <a:ea typeface="Karla" pitchFamily="34" charset="-122"/>
                <a:cs typeface="Karla" pitchFamily="34" charset="-120"/>
              </a:rPr>
              <a:t>Stop Firefighting</a:t>
            </a:r>
            <a:endParaRPr lang="en-US" sz="1200" dirty="0"/>
          </a:p>
        </p:txBody>
      </p:sp>
      <p:sp>
        <p:nvSpPr>
          <p:cNvPr id="17" name="Text 15"/>
          <p:cNvSpPr txBox="1"/>
          <p:nvPr/>
        </p:nvSpPr>
        <p:spPr>
          <a:xfrm>
            <a:off x="4069080" y="3867912"/>
            <a:ext cx="5394960" cy="292608"/>
          </a:xfrm>
          <a:prstGeom prst="rect">
            <a:avLst/>
          </a:prstGeom>
          <a:noFill/>
          <a:ln/>
        </p:spPr>
        <p:txBody>
          <a:bodyPr wrap="square" lIns="0" tIns="0" rIns="0" bIns="0" rtlCol="0" anchor="ctr"/>
          <a:lstStyle/>
          <a:p>
            <a:pPr indent="0" marL="0">
              <a:buNone/>
            </a:pPr>
            <a:r>
              <a:rPr lang="en-US" sz="1100" dirty="0">
                <a:solidFill>
                  <a:srgbClr val="54504A"/>
                </a:solidFill>
                <a:latin typeface="Karla" pitchFamily="34" charset="0"/>
                <a:ea typeface="Karla" pitchFamily="34" charset="-122"/>
                <a:cs typeface="Karla" pitchFamily="34" charset="-120"/>
              </a:rPr>
              <a:t>One call a month, and somebody honest in your corner</a:t>
            </a:r>
            <a:endParaRPr lang="en-US" sz="1100" dirty="0"/>
          </a:p>
        </p:txBody>
      </p:sp>
      <p:sp>
        <p:nvSpPr>
          <p:cNvPr id="18" name="Text 16"/>
          <p:cNvSpPr txBox="1"/>
          <p:nvPr/>
        </p:nvSpPr>
        <p:spPr>
          <a:xfrm>
            <a:off x="9464040" y="3867912"/>
            <a:ext cx="1828800" cy="292608"/>
          </a:xfrm>
          <a:prstGeom prst="rect">
            <a:avLst/>
          </a:prstGeom>
          <a:noFill/>
          <a:ln/>
        </p:spPr>
        <p:txBody>
          <a:bodyPr wrap="square" lIns="0" tIns="0" rIns="0" bIns="0" rtlCol="0" anchor="ctr"/>
          <a:lstStyle/>
          <a:p>
            <a:pPr algn="r" indent="0" marL="0">
              <a:buNone/>
            </a:pPr>
            <a:r>
              <a:rPr lang="en-US" sz="1200" b="1" dirty="0">
                <a:solidFill>
                  <a:srgbClr val="06705C"/>
                </a:solidFill>
                <a:latin typeface="Karla" pitchFamily="34" charset="0"/>
                <a:ea typeface="Karla" pitchFamily="34" charset="-122"/>
                <a:cs typeface="Karla" pitchFamily="34" charset="-120"/>
              </a:rPr>
              <a:t>£500 a month</a:t>
            </a:r>
            <a:endParaRPr lang="en-US" sz="1200" dirty="0"/>
          </a:p>
        </p:txBody>
      </p:sp>
      <p:sp>
        <p:nvSpPr>
          <p:cNvPr id="19" name="Shape 17"/>
          <p:cNvSpPr/>
          <p:nvPr/>
        </p:nvSpPr>
        <p:spPr>
          <a:xfrm>
            <a:off x="868680" y="4206240"/>
            <a:ext cx="10424160" cy="10973"/>
          </a:xfrm>
          <a:prstGeom prst="rect">
            <a:avLst/>
          </a:prstGeom>
          <a:solidFill>
            <a:srgbClr val="D6CFC0"/>
          </a:solidFill>
          <a:ln/>
        </p:spPr>
      </p:sp>
      <p:sp>
        <p:nvSpPr>
          <p:cNvPr id="20" name="Text 18"/>
          <p:cNvSpPr txBox="1"/>
          <p:nvPr/>
        </p:nvSpPr>
        <p:spPr>
          <a:xfrm>
            <a:off x="868680" y="4279392"/>
            <a:ext cx="3108960" cy="292608"/>
          </a:xfrm>
          <a:prstGeom prst="rect">
            <a:avLst/>
          </a:prstGeom>
          <a:noFill/>
          <a:ln/>
        </p:spPr>
        <p:txBody>
          <a:bodyPr wrap="square" lIns="0" tIns="0" rIns="0" bIns="0" rtlCol="0" anchor="ctr"/>
          <a:lstStyle/>
          <a:p>
            <a:pPr indent="0" marL="0">
              <a:buNone/>
            </a:pPr>
            <a:r>
              <a:rPr lang="en-US" sz="1200" b="1" dirty="0">
                <a:solidFill>
                  <a:srgbClr val="171512"/>
                </a:solidFill>
                <a:latin typeface="Karla" pitchFamily="34" charset="0"/>
                <a:ea typeface="Karla" pitchFamily="34" charset="-122"/>
                <a:cs typeface="Karla" pitchFamily="34" charset="-120"/>
              </a:rPr>
              <a:t>Get It Built</a:t>
            </a:r>
            <a:endParaRPr lang="en-US" sz="1200" dirty="0"/>
          </a:p>
        </p:txBody>
      </p:sp>
      <p:sp>
        <p:nvSpPr>
          <p:cNvPr id="21" name="Text 19"/>
          <p:cNvSpPr txBox="1"/>
          <p:nvPr/>
        </p:nvSpPr>
        <p:spPr>
          <a:xfrm>
            <a:off x="4069080" y="4279392"/>
            <a:ext cx="5394960" cy="292608"/>
          </a:xfrm>
          <a:prstGeom prst="rect">
            <a:avLst/>
          </a:prstGeom>
          <a:noFill/>
          <a:ln/>
        </p:spPr>
        <p:txBody>
          <a:bodyPr wrap="square" lIns="0" tIns="0" rIns="0" bIns="0" rtlCol="0" anchor="ctr"/>
          <a:lstStyle/>
          <a:p>
            <a:pPr indent="0" marL="0">
              <a:buNone/>
            </a:pPr>
            <a:r>
              <a:rPr lang="en-US" sz="1100" dirty="0">
                <a:solidFill>
                  <a:srgbClr val="54504A"/>
                </a:solidFill>
                <a:latin typeface="Karla" pitchFamily="34" charset="0"/>
                <a:ea typeface="Karla" pitchFamily="34" charset="-122"/>
                <a:cs typeface="Karla" pitchFamily="34" charset="-120"/>
              </a:rPr>
              <a:t>Two calls a month, and the thing finally gets built</a:t>
            </a:r>
            <a:endParaRPr lang="en-US" sz="1100" dirty="0"/>
          </a:p>
        </p:txBody>
      </p:sp>
      <p:sp>
        <p:nvSpPr>
          <p:cNvPr id="22" name="Text 20"/>
          <p:cNvSpPr txBox="1"/>
          <p:nvPr/>
        </p:nvSpPr>
        <p:spPr>
          <a:xfrm>
            <a:off x="9464040" y="4279392"/>
            <a:ext cx="1828800" cy="292608"/>
          </a:xfrm>
          <a:prstGeom prst="rect">
            <a:avLst/>
          </a:prstGeom>
          <a:noFill/>
          <a:ln/>
        </p:spPr>
        <p:txBody>
          <a:bodyPr wrap="square" lIns="0" tIns="0" rIns="0" bIns="0" rtlCol="0" anchor="ctr"/>
          <a:lstStyle/>
          <a:p>
            <a:pPr algn="r" indent="0" marL="0">
              <a:buNone/>
            </a:pPr>
            <a:r>
              <a:rPr lang="en-US" sz="1200" b="1" dirty="0">
                <a:solidFill>
                  <a:srgbClr val="06705C"/>
                </a:solidFill>
                <a:latin typeface="Karla" pitchFamily="34" charset="0"/>
                <a:ea typeface="Karla" pitchFamily="34" charset="-122"/>
                <a:cs typeface="Karla" pitchFamily="34" charset="-120"/>
              </a:rPr>
              <a:t>£1,000 a month</a:t>
            </a:r>
            <a:endParaRPr lang="en-US" sz="1200" dirty="0"/>
          </a:p>
        </p:txBody>
      </p:sp>
      <p:sp>
        <p:nvSpPr>
          <p:cNvPr id="23" name="Shape 21"/>
          <p:cNvSpPr/>
          <p:nvPr/>
        </p:nvSpPr>
        <p:spPr>
          <a:xfrm>
            <a:off x="868680" y="4617720"/>
            <a:ext cx="10424160" cy="10973"/>
          </a:xfrm>
          <a:prstGeom prst="rect">
            <a:avLst/>
          </a:prstGeom>
          <a:solidFill>
            <a:srgbClr val="D6CFC0"/>
          </a:solidFill>
          <a:ln/>
        </p:spPr>
      </p:sp>
      <p:sp>
        <p:nvSpPr>
          <p:cNvPr id="24" name="Text 22"/>
          <p:cNvSpPr txBox="1"/>
          <p:nvPr/>
        </p:nvSpPr>
        <p:spPr>
          <a:xfrm>
            <a:off x="868680" y="4690872"/>
            <a:ext cx="3108960" cy="292608"/>
          </a:xfrm>
          <a:prstGeom prst="rect">
            <a:avLst/>
          </a:prstGeom>
          <a:noFill/>
          <a:ln/>
        </p:spPr>
        <p:txBody>
          <a:bodyPr wrap="square" lIns="0" tIns="0" rIns="0" bIns="0" rtlCol="0" anchor="ctr"/>
          <a:lstStyle/>
          <a:p>
            <a:pPr indent="0" marL="0">
              <a:buNone/>
            </a:pPr>
            <a:r>
              <a:rPr lang="en-US" sz="1200" b="1" dirty="0">
                <a:solidFill>
                  <a:srgbClr val="171512"/>
                </a:solidFill>
                <a:latin typeface="Karla" pitchFamily="34" charset="0"/>
                <a:ea typeface="Karla" pitchFamily="34" charset="-122"/>
                <a:cs typeface="Karla" pitchFamily="34" charset="-120"/>
              </a:rPr>
              <a:t>Runs Without You</a:t>
            </a:r>
            <a:endParaRPr lang="en-US" sz="1200" dirty="0"/>
          </a:p>
        </p:txBody>
      </p:sp>
      <p:sp>
        <p:nvSpPr>
          <p:cNvPr id="25" name="Text 23"/>
          <p:cNvSpPr txBox="1"/>
          <p:nvPr/>
        </p:nvSpPr>
        <p:spPr>
          <a:xfrm>
            <a:off x="4069080" y="4690872"/>
            <a:ext cx="5394960" cy="292608"/>
          </a:xfrm>
          <a:prstGeom prst="rect">
            <a:avLst/>
          </a:prstGeom>
          <a:noFill/>
          <a:ln/>
        </p:spPr>
        <p:txBody>
          <a:bodyPr wrap="square" lIns="0" tIns="0" rIns="0" bIns="0" rtlCol="0" anchor="ctr"/>
          <a:lstStyle/>
          <a:p>
            <a:pPr indent="0" marL="0">
              <a:buNone/>
            </a:pPr>
            <a:r>
              <a:rPr lang="en-US" sz="1100" dirty="0">
                <a:solidFill>
                  <a:srgbClr val="54504A"/>
                </a:solidFill>
                <a:latin typeface="Karla" pitchFamily="34" charset="0"/>
                <a:ea typeface="Karla" pitchFamily="34" charset="-122"/>
                <a:cs typeface="Karla" pitchFamily="34" charset="-120"/>
              </a:rPr>
              <a:t>The system written down, and starting to run without you</a:t>
            </a:r>
            <a:endParaRPr lang="en-US" sz="1100" dirty="0"/>
          </a:p>
        </p:txBody>
      </p:sp>
      <p:sp>
        <p:nvSpPr>
          <p:cNvPr id="26" name="Text 24"/>
          <p:cNvSpPr txBox="1"/>
          <p:nvPr/>
        </p:nvSpPr>
        <p:spPr>
          <a:xfrm>
            <a:off x="9464040" y="4690872"/>
            <a:ext cx="1828800" cy="292608"/>
          </a:xfrm>
          <a:prstGeom prst="rect">
            <a:avLst/>
          </a:prstGeom>
          <a:noFill/>
          <a:ln/>
        </p:spPr>
        <p:txBody>
          <a:bodyPr wrap="square" lIns="0" tIns="0" rIns="0" bIns="0" rtlCol="0" anchor="ctr"/>
          <a:lstStyle/>
          <a:p>
            <a:pPr algn="r" indent="0" marL="0">
              <a:buNone/>
            </a:pPr>
            <a:r>
              <a:rPr lang="en-US" sz="1200" b="1" dirty="0">
                <a:solidFill>
                  <a:srgbClr val="06705C"/>
                </a:solidFill>
                <a:latin typeface="Karla" pitchFamily="34" charset="0"/>
                <a:ea typeface="Karla" pitchFamily="34" charset="-122"/>
                <a:cs typeface="Karla" pitchFamily="34" charset="-120"/>
              </a:rPr>
              <a:t>£1,500 a month</a:t>
            </a:r>
            <a:endParaRPr lang="en-US" sz="1200" dirty="0"/>
          </a:p>
        </p:txBody>
      </p:sp>
      <p:sp>
        <p:nvSpPr>
          <p:cNvPr id="27" name="Shape 25"/>
          <p:cNvSpPr/>
          <p:nvPr/>
        </p:nvSpPr>
        <p:spPr>
          <a:xfrm>
            <a:off x="868680" y="5029200"/>
            <a:ext cx="10424160" cy="10973"/>
          </a:xfrm>
          <a:prstGeom prst="rect">
            <a:avLst/>
          </a:prstGeom>
          <a:solidFill>
            <a:srgbClr val="D6CFC0"/>
          </a:solidFill>
          <a:ln/>
        </p:spPr>
      </p:sp>
      <p:sp>
        <p:nvSpPr>
          <p:cNvPr id="28" name="Text 26"/>
          <p:cNvSpPr txBox="1"/>
          <p:nvPr/>
        </p:nvSpPr>
        <p:spPr>
          <a:xfrm>
            <a:off x="868680" y="5102352"/>
            <a:ext cx="3108960" cy="292608"/>
          </a:xfrm>
          <a:prstGeom prst="rect">
            <a:avLst/>
          </a:prstGeom>
          <a:noFill/>
          <a:ln/>
        </p:spPr>
        <p:txBody>
          <a:bodyPr wrap="square" lIns="0" tIns="0" rIns="0" bIns="0" rtlCol="0" anchor="ctr"/>
          <a:lstStyle/>
          <a:p>
            <a:pPr indent="0" marL="0">
              <a:buNone/>
            </a:pPr>
            <a:r>
              <a:rPr lang="en-US" sz="1200" b="1" dirty="0">
                <a:solidFill>
                  <a:srgbClr val="171512"/>
                </a:solidFill>
                <a:latin typeface="Karla" pitchFamily="34" charset="0"/>
                <a:ea typeface="Karla" pitchFamily="34" charset="-122"/>
                <a:cs typeface="Karla" pitchFamily="34" charset="-120"/>
              </a:rPr>
              <a:t>Website and brand</a:t>
            </a:r>
            <a:endParaRPr lang="en-US" sz="1200" dirty="0"/>
          </a:p>
        </p:txBody>
      </p:sp>
      <p:sp>
        <p:nvSpPr>
          <p:cNvPr id="29" name="Text 27"/>
          <p:cNvSpPr txBox="1"/>
          <p:nvPr/>
        </p:nvSpPr>
        <p:spPr>
          <a:xfrm>
            <a:off x="4069080" y="5102352"/>
            <a:ext cx="5394960" cy="292608"/>
          </a:xfrm>
          <a:prstGeom prst="rect">
            <a:avLst/>
          </a:prstGeom>
          <a:noFill/>
          <a:ln/>
        </p:spPr>
        <p:txBody>
          <a:bodyPr wrap="square" lIns="0" tIns="0" rIns="0" bIns="0" rtlCol="0" anchor="ctr"/>
          <a:lstStyle/>
          <a:p>
            <a:pPr indent="0" marL="0">
              <a:buNone/>
            </a:pPr>
            <a:r>
              <a:rPr lang="en-US" sz="1100" dirty="0">
                <a:solidFill>
                  <a:srgbClr val="54504A"/>
                </a:solidFill>
                <a:latin typeface="Karla" pitchFamily="34" charset="0"/>
                <a:ea typeface="Karla" pitchFamily="34" charset="-122"/>
                <a:cs typeface="Karla" pitchFamily="34" charset="-120"/>
              </a:rPr>
              <a:t>Research, copy, brand, build and your own portal</a:t>
            </a:r>
            <a:endParaRPr lang="en-US" sz="1100" dirty="0"/>
          </a:p>
        </p:txBody>
      </p:sp>
      <p:sp>
        <p:nvSpPr>
          <p:cNvPr id="30" name="Text 28"/>
          <p:cNvSpPr txBox="1"/>
          <p:nvPr/>
        </p:nvSpPr>
        <p:spPr>
          <a:xfrm>
            <a:off x="9464040" y="5102352"/>
            <a:ext cx="1828800" cy="292608"/>
          </a:xfrm>
          <a:prstGeom prst="rect">
            <a:avLst/>
          </a:prstGeom>
          <a:noFill/>
          <a:ln/>
        </p:spPr>
        <p:txBody>
          <a:bodyPr wrap="square" lIns="0" tIns="0" rIns="0" bIns="0" rtlCol="0" anchor="ctr"/>
          <a:lstStyle/>
          <a:p>
            <a:pPr algn="r" indent="0" marL="0">
              <a:buNone/>
            </a:pPr>
            <a:r>
              <a:rPr lang="en-US" sz="1200" b="1" dirty="0">
                <a:solidFill>
                  <a:srgbClr val="06705C"/>
                </a:solidFill>
                <a:latin typeface="Karla" pitchFamily="34" charset="0"/>
                <a:ea typeface="Karla" pitchFamily="34" charset="-122"/>
                <a:cs typeface="Karla" pitchFamily="34" charset="-120"/>
              </a:rPr>
              <a:t>From £2,500</a:t>
            </a:r>
            <a:endParaRPr lang="en-US" sz="1200" dirty="0"/>
          </a:p>
        </p:txBody>
      </p:sp>
      <p:sp>
        <p:nvSpPr>
          <p:cNvPr id="31" name="Shape 29"/>
          <p:cNvSpPr/>
          <p:nvPr/>
        </p:nvSpPr>
        <p:spPr>
          <a:xfrm>
            <a:off x="868680" y="5440680"/>
            <a:ext cx="10424160" cy="10973"/>
          </a:xfrm>
          <a:prstGeom prst="rect">
            <a:avLst/>
          </a:prstGeom>
          <a:solidFill>
            <a:srgbClr val="D6CFC0"/>
          </a:solidFill>
          <a:ln/>
        </p:spPr>
      </p:sp>
      <p:sp>
        <p:nvSpPr>
          <p:cNvPr id="32" name="Text 30"/>
          <p:cNvSpPr txBox="1"/>
          <p:nvPr/>
        </p:nvSpPr>
        <p:spPr>
          <a:xfrm>
            <a:off x="868680" y="5513832"/>
            <a:ext cx="3108960" cy="292608"/>
          </a:xfrm>
          <a:prstGeom prst="rect">
            <a:avLst/>
          </a:prstGeom>
          <a:noFill/>
          <a:ln/>
        </p:spPr>
        <p:txBody>
          <a:bodyPr wrap="square" lIns="0" tIns="0" rIns="0" bIns="0" rtlCol="0" anchor="ctr"/>
          <a:lstStyle/>
          <a:p>
            <a:pPr indent="0" marL="0">
              <a:buNone/>
            </a:pPr>
            <a:r>
              <a:rPr lang="en-US" sz="1200" b="1" dirty="0">
                <a:solidFill>
                  <a:srgbClr val="171512"/>
                </a:solidFill>
                <a:latin typeface="Karla" pitchFamily="34" charset="0"/>
                <a:ea typeface="Karla" pitchFamily="34" charset="-122"/>
                <a:cs typeface="Karla" pitchFamily="34" charset="-120"/>
              </a:rPr>
              <a:t>The Ninety Day Build</a:t>
            </a:r>
            <a:endParaRPr lang="en-US" sz="1200" dirty="0"/>
          </a:p>
        </p:txBody>
      </p:sp>
      <p:sp>
        <p:nvSpPr>
          <p:cNvPr id="33" name="Text 31"/>
          <p:cNvSpPr txBox="1"/>
          <p:nvPr/>
        </p:nvSpPr>
        <p:spPr>
          <a:xfrm>
            <a:off x="4069080" y="5513832"/>
            <a:ext cx="5394960" cy="292608"/>
          </a:xfrm>
          <a:prstGeom prst="rect">
            <a:avLst/>
          </a:prstGeom>
          <a:noFill/>
          <a:ln/>
        </p:spPr>
        <p:txBody>
          <a:bodyPr wrap="square" lIns="0" tIns="0" rIns="0" bIns="0" rtlCol="0" anchor="ctr"/>
          <a:lstStyle/>
          <a:p>
            <a:pPr indent="0" marL="0">
              <a:buNone/>
            </a:pPr>
            <a:r>
              <a:rPr lang="en-US" sz="1100" dirty="0">
                <a:solidFill>
                  <a:srgbClr val="54504A"/>
                </a:solidFill>
                <a:latin typeface="Karla" pitchFamily="34" charset="0"/>
                <a:ea typeface="Karla" pitchFamily="34" charset="-122"/>
                <a:cs typeface="Karla" pitchFamily="34" charset="-120"/>
              </a:rPr>
              <a:t>Ninety days, fixed scope, fixed finish line</a:t>
            </a:r>
            <a:endParaRPr lang="en-US" sz="1100" dirty="0"/>
          </a:p>
        </p:txBody>
      </p:sp>
      <p:sp>
        <p:nvSpPr>
          <p:cNvPr id="34" name="Text 32"/>
          <p:cNvSpPr txBox="1"/>
          <p:nvPr/>
        </p:nvSpPr>
        <p:spPr>
          <a:xfrm>
            <a:off x="9464040" y="5513832"/>
            <a:ext cx="1828800" cy="292608"/>
          </a:xfrm>
          <a:prstGeom prst="rect">
            <a:avLst/>
          </a:prstGeom>
          <a:noFill/>
          <a:ln/>
        </p:spPr>
        <p:txBody>
          <a:bodyPr wrap="square" lIns="0" tIns="0" rIns="0" bIns="0" rtlCol="0" anchor="ctr"/>
          <a:lstStyle/>
          <a:p>
            <a:pPr algn="r" indent="0" marL="0">
              <a:buNone/>
            </a:pPr>
            <a:r>
              <a:rPr lang="en-US" sz="1200" b="1" dirty="0">
                <a:solidFill>
                  <a:srgbClr val="06705C"/>
                </a:solidFill>
                <a:latin typeface="Karla" pitchFamily="34" charset="0"/>
                <a:ea typeface="Karla" pitchFamily="34" charset="-122"/>
                <a:cs typeface="Karla" pitchFamily="34" charset="-120"/>
              </a:rPr>
              <a:t>£6,000</a:t>
            </a:r>
            <a:endParaRPr lang="en-US" sz="1200" dirty="0"/>
          </a:p>
        </p:txBody>
      </p:sp>
      <p:sp>
        <p:nvSpPr>
          <p:cNvPr id="35" name="Shape 33"/>
          <p:cNvSpPr/>
          <p:nvPr/>
        </p:nvSpPr>
        <p:spPr>
          <a:xfrm>
            <a:off x="868680" y="5852160"/>
            <a:ext cx="10424160" cy="10973"/>
          </a:xfrm>
          <a:prstGeom prst="rect">
            <a:avLst/>
          </a:prstGeom>
          <a:solidFill>
            <a:srgbClr val="D6CFC0"/>
          </a:solidFill>
          <a:ln/>
        </p:spPr>
      </p:sp>
      <p:sp>
        <p:nvSpPr>
          <p:cNvPr id="36" name="Text 34"/>
          <p:cNvSpPr txBox="1"/>
          <p:nvPr/>
        </p:nvSpPr>
        <p:spPr>
          <a:xfrm>
            <a:off x="868680" y="5925312"/>
            <a:ext cx="3108960" cy="292608"/>
          </a:xfrm>
          <a:prstGeom prst="rect">
            <a:avLst/>
          </a:prstGeom>
          <a:noFill/>
          <a:ln/>
        </p:spPr>
        <p:txBody>
          <a:bodyPr wrap="square" lIns="0" tIns="0" rIns="0" bIns="0" rtlCol="0" anchor="ctr"/>
          <a:lstStyle/>
          <a:p>
            <a:pPr indent="0" marL="0">
              <a:buNone/>
            </a:pPr>
            <a:r>
              <a:rPr lang="en-US" sz="1200" b="1" dirty="0">
                <a:solidFill>
                  <a:srgbClr val="171512"/>
                </a:solidFill>
                <a:latin typeface="Karla" pitchFamily="34" charset="0"/>
                <a:ea typeface="Karla" pitchFamily="34" charset="-122"/>
                <a:cs typeface="Karla" pitchFamily="34" charset="-120"/>
              </a:rPr>
              <a:t>Inside</a:t>
            </a:r>
            <a:endParaRPr lang="en-US" sz="1200" dirty="0"/>
          </a:p>
        </p:txBody>
      </p:sp>
      <p:sp>
        <p:nvSpPr>
          <p:cNvPr id="37" name="Text 35"/>
          <p:cNvSpPr txBox="1"/>
          <p:nvPr/>
        </p:nvSpPr>
        <p:spPr>
          <a:xfrm>
            <a:off x="4069080" y="5925312"/>
            <a:ext cx="5394960" cy="292608"/>
          </a:xfrm>
          <a:prstGeom prst="rect">
            <a:avLst/>
          </a:prstGeom>
          <a:noFill/>
          <a:ln/>
        </p:spPr>
        <p:txBody>
          <a:bodyPr wrap="square" lIns="0" tIns="0" rIns="0" bIns="0" rtlCol="0" anchor="ctr"/>
          <a:lstStyle/>
          <a:p>
            <a:pPr indent="0" marL="0">
              <a:buNone/>
            </a:pPr>
            <a:r>
              <a:rPr lang="en-US" sz="1100" dirty="0">
                <a:solidFill>
                  <a:srgbClr val="54504A"/>
                </a:solidFill>
                <a:latin typeface="Karla" pitchFamily="34" charset="0"/>
                <a:ea typeface="Karla" pitchFamily="34" charset="-122"/>
                <a:cs typeface="Karla" pitchFamily="34" charset="-120"/>
              </a:rPr>
              <a:t>A day a week, in the business rather than advising it</a:t>
            </a:r>
            <a:endParaRPr lang="en-US" sz="1100" dirty="0"/>
          </a:p>
        </p:txBody>
      </p:sp>
      <p:sp>
        <p:nvSpPr>
          <p:cNvPr id="38" name="Text 36"/>
          <p:cNvSpPr txBox="1"/>
          <p:nvPr/>
        </p:nvSpPr>
        <p:spPr>
          <a:xfrm>
            <a:off x="9464040" y="5925312"/>
            <a:ext cx="1828800" cy="292608"/>
          </a:xfrm>
          <a:prstGeom prst="rect">
            <a:avLst/>
          </a:prstGeom>
          <a:noFill/>
          <a:ln/>
        </p:spPr>
        <p:txBody>
          <a:bodyPr wrap="square" lIns="0" tIns="0" rIns="0" bIns="0" rtlCol="0" anchor="ctr"/>
          <a:lstStyle/>
          <a:p>
            <a:pPr algn="r" indent="0" marL="0">
              <a:buNone/>
            </a:pPr>
            <a:r>
              <a:rPr lang="en-US" sz="1200" b="1" dirty="0">
                <a:solidFill>
                  <a:srgbClr val="06705C"/>
                </a:solidFill>
                <a:latin typeface="Karla" pitchFamily="34" charset="0"/>
                <a:ea typeface="Karla" pitchFamily="34" charset="-122"/>
                <a:cs typeface="Karla" pitchFamily="34" charset="-120"/>
              </a:rPr>
              <a:t>£3,500 a month</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6F1"/>
        </a:solidFill>
      </p:bgPr>
    </p:bg>
    <p:spTree>
      <p:nvGrpSpPr>
        <p:cNvPr id="1" name=""/>
        <p:cNvGrpSpPr/>
        <p:nvPr/>
      </p:nvGrpSpPr>
      <p:grpSpPr>
        <a:xfrm>
          <a:off x="0" y="0"/>
          <a:ext cx="0" cy="0"/>
          <a:chOff x="0" y="0"/>
          <a:chExt cx="0" cy="0"/>
        </a:xfrm>
      </p:grpSpPr>
      <p:sp>
        <p:nvSpPr>
          <p:cNvPr id="2" name="Text 0"/>
          <p:cNvSpPr txBox="1"/>
          <p:nvPr/>
        </p:nvSpPr>
        <p:spPr>
          <a:xfrm>
            <a:off x="868680" y="658368"/>
            <a:ext cx="7315200" cy="274320"/>
          </a:xfrm>
          <a:prstGeom prst="rect">
            <a:avLst/>
          </a:prstGeom>
          <a:noFill/>
          <a:ln/>
        </p:spPr>
        <p:txBody>
          <a:bodyPr wrap="square" lIns="0" tIns="0" rIns="0" bIns="0" rtlCol="0" anchor="ctr"/>
          <a:lstStyle/>
          <a:p>
            <a:pPr indent="0" marL="0">
              <a:buNone/>
            </a:pPr>
            <a:r>
              <a:rPr lang="en-US" sz="1000" b="1" spc="240" kern="0" dirty="0">
                <a:solidFill>
                  <a:srgbClr val="06705C"/>
                </a:solidFill>
                <a:latin typeface="Karla" pitchFamily="34" charset="0"/>
                <a:ea typeface="Karla" pitchFamily="34" charset="-122"/>
                <a:cs typeface="Karla" pitchFamily="34" charset="-120"/>
              </a:rPr>
              <a:t>The promise</a:t>
            </a:r>
            <a:endParaRPr lang="en-US" sz="1000" dirty="0"/>
          </a:p>
        </p:txBody>
      </p:sp>
      <p:sp>
        <p:nvSpPr>
          <p:cNvPr id="3" name="Shape 1"/>
          <p:cNvSpPr/>
          <p:nvPr/>
        </p:nvSpPr>
        <p:spPr>
          <a:xfrm>
            <a:off x="868680" y="1024128"/>
            <a:ext cx="502920" cy="25603"/>
          </a:xfrm>
          <a:prstGeom prst="rect">
            <a:avLst/>
          </a:prstGeom>
          <a:solidFill>
            <a:srgbClr val="00071B"/>
          </a:solidFill>
          <a:ln/>
        </p:spPr>
      </p:sp>
      <p:sp>
        <p:nvSpPr>
          <p:cNvPr id="4" name="Text 2"/>
          <p:cNvSpPr txBox="1"/>
          <p:nvPr/>
        </p:nvSpPr>
        <p:spPr>
          <a:xfrm>
            <a:off x="868680" y="1280160"/>
            <a:ext cx="9692640" cy="960120"/>
          </a:xfrm>
          <a:prstGeom prst="rect">
            <a:avLst/>
          </a:prstGeom>
          <a:noFill/>
          <a:ln/>
        </p:spPr>
        <p:txBody>
          <a:bodyPr wrap="square" lIns="0" tIns="0" rIns="0" bIns="0" rtlCol="0" anchor="ctr"/>
          <a:lstStyle/>
          <a:p>
            <a:pPr indent="0" marL="0">
              <a:lnSpc>
                <a:spcPts val="3600"/>
              </a:lnSpc>
              <a:buNone/>
            </a:pPr>
            <a:r>
              <a:rPr lang="en-US" sz="3000" dirty="0">
                <a:solidFill>
                  <a:srgbClr val="171512"/>
                </a:solidFill>
                <a:latin typeface="Georgia" pitchFamily="34" charset="0"/>
                <a:ea typeface="Georgia" pitchFamily="34" charset="-122"/>
                <a:cs typeface="Georgia" pitchFamily="34" charset="-120"/>
              </a:rPr>
              <a:t>Every one of these can be stopped by you, early, at no cost.</a:t>
            </a:r>
            <a:endParaRPr lang="en-US" sz="3000" dirty="0"/>
          </a:p>
        </p:txBody>
      </p:sp>
      <p:sp>
        <p:nvSpPr>
          <p:cNvPr id="5" name="Text 3"/>
          <p:cNvSpPr txBox="1"/>
          <p:nvPr/>
        </p:nvSpPr>
        <p:spPr>
          <a:xfrm>
            <a:off x="868680" y="2240280"/>
            <a:ext cx="8595360" cy="731520"/>
          </a:xfrm>
          <a:prstGeom prst="rect">
            <a:avLst/>
          </a:prstGeom>
          <a:noFill/>
          <a:ln/>
        </p:spPr>
        <p:txBody>
          <a:bodyPr wrap="square" lIns="0" tIns="0" rIns="0" bIns="0" rtlCol="0" anchor="ctr"/>
          <a:lstStyle/>
          <a:p>
            <a:pPr indent="0" marL="0">
              <a:lnSpc>
                <a:spcPts val="2100"/>
              </a:lnSpc>
              <a:buNone/>
            </a:pPr>
            <a:r>
              <a:rPr lang="en-US" sz="1350" dirty="0">
                <a:solidFill>
                  <a:srgbClr val="54504A"/>
                </a:solidFill>
                <a:latin typeface="Karla" pitchFamily="34" charset="0"/>
                <a:ea typeface="Karla" pitchFamily="34" charset="-122"/>
                <a:cs typeface="Karla" pitchFamily="34" charset="-120"/>
              </a:rPr>
              <a:t>Not a refund window buried in terms. A specific moment, written down before you pay.</a:t>
            </a:r>
            <a:endParaRPr lang="en-US" sz="1350" dirty="0"/>
          </a:p>
        </p:txBody>
      </p:sp>
      <p:sp>
        <p:nvSpPr>
          <p:cNvPr id="6" name="Shape 4"/>
          <p:cNvSpPr/>
          <p:nvPr/>
        </p:nvSpPr>
        <p:spPr>
          <a:xfrm>
            <a:off x="11533327" y="6355080"/>
            <a:ext cx="118872" cy="118872"/>
          </a:xfrm>
          <a:prstGeom prst="ellipse">
            <a:avLst/>
          </a:prstGeom>
          <a:solidFill>
            <a:srgbClr val="00B28F"/>
          </a:solidFill>
          <a:ln/>
        </p:spPr>
      </p:sp>
      <p:sp>
        <p:nvSpPr>
          <p:cNvPr id="7" name="Text 5"/>
          <p:cNvSpPr txBox="1"/>
          <p:nvPr/>
        </p:nvSpPr>
        <p:spPr>
          <a:xfrm>
            <a:off x="868680" y="3017520"/>
            <a:ext cx="2926080" cy="292608"/>
          </a:xfrm>
          <a:prstGeom prst="rect">
            <a:avLst/>
          </a:prstGeom>
          <a:noFill/>
          <a:ln/>
        </p:spPr>
        <p:txBody>
          <a:bodyPr wrap="square" lIns="0" tIns="0" rIns="0" bIns="0" rtlCol="0" anchor="ctr"/>
          <a:lstStyle/>
          <a:p>
            <a:pPr indent="0" marL="0">
              <a:buNone/>
            </a:pPr>
            <a:r>
              <a:rPr lang="en-US" sz="1200" b="1" dirty="0">
                <a:solidFill>
                  <a:srgbClr val="171512"/>
                </a:solidFill>
                <a:latin typeface="Karla" pitchFamily="34" charset="0"/>
                <a:ea typeface="Karla" pitchFamily="34" charset="-122"/>
                <a:cs typeface="Karla" pitchFamily="34" charset="-120"/>
              </a:rPr>
              <a:t>The consulting tiers</a:t>
            </a:r>
            <a:endParaRPr lang="en-US" sz="1200" dirty="0"/>
          </a:p>
        </p:txBody>
      </p:sp>
      <p:sp>
        <p:nvSpPr>
          <p:cNvPr id="8" name="Text 6"/>
          <p:cNvSpPr txBox="1"/>
          <p:nvPr/>
        </p:nvSpPr>
        <p:spPr>
          <a:xfrm>
            <a:off x="3977640" y="3017520"/>
            <a:ext cx="7315200" cy="457200"/>
          </a:xfrm>
          <a:prstGeom prst="rect">
            <a:avLst/>
          </a:prstGeom>
          <a:noFill/>
          <a:ln/>
        </p:spPr>
        <p:txBody>
          <a:bodyPr wrap="square" lIns="0" tIns="0" rIns="0" bIns="0" rtlCol="0" anchor="ctr"/>
          <a:lstStyle/>
          <a:p>
            <a:pPr indent="0" marL="0">
              <a:lnSpc>
                <a:spcPts val="1700"/>
              </a:lnSpc>
              <a:buNone/>
            </a:pPr>
            <a:r>
              <a:rPr lang="en-US" sz="1150" dirty="0">
                <a:solidFill>
                  <a:srgbClr val="54504A"/>
                </a:solidFill>
                <a:latin typeface="Karla" pitchFamily="34" charset="0"/>
                <a:ea typeface="Karla" pitchFamily="34" charset="-122"/>
                <a:cs typeface="Karla" pitchFamily="34" charset="-120"/>
              </a:rPr>
              <a:t>Come to the first session. If it is not worth more than the month costs, do not pay for the month.</a:t>
            </a:r>
            <a:endParaRPr lang="en-US" sz="1150" dirty="0"/>
          </a:p>
        </p:txBody>
      </p:sp>
      <p:sp>
        <p:nvSpPr>
          <p:cNvPr id="9" name="Text 7"/>
          <p:cNvSpPr txBox="1"/>
          <p:nvPr/>
        </p:nvSpPr>
        <p:spPr>
          <a:xfrm>
            <a:off x="868680" y="3639312"/>
            <a:ext cx="2926080" cy="292608"/>
          </a:xfrm>
          <a:prstGeom prst="rect">
            <a:avLst/>
          </a:prstGeom>
          <a:noFill/>
          <a:ln/>
        </p:spPr>
        <p:txBody>
          <a:bodyPr wrap="square" lIns="0" tIns="0" rIns="0" bIns="0" rtlCol="0" anchor="ctr"/>
          <a:lstStyle/>
          <a:p>
            <a:pPr indent="0" marL="0">
              <a:buNone/>
            </a:pPr>
            <a:r>
              <a:rPr lang="en-US" sz="1200" b="1" dirty="0">
                <a:solidFill>
                  <a:srgbClr val="171512"/>
                </a:solidFill>
                <a:latin typeface="Karla" pitchFamily="34" charset="0"/>
                <a:ea typeface="Karla" pitchFamily="34" charset="-122"/>
                <a:cs typeface="Karla" pitchFamily="34" charset="-120"/>
              </a:rPr>
              <a:t>A website build</a:t>
            </a:r>
            <a:endParaRPr lang="en-US" sz="1200" dirty="0"/>
          </a:p>
        </p:txBody>
      </p:sp>
      <p:sp>
        <p:nvSpPr>
          <p:cNvPr id="10" name="Text 8"/>
          <p:cNvSpPr txBox="1"/>
          <p:nvPr/>
        </p:nvSpPr>
        <p:spPr>
          <a:xfrm>
            <a:off x="3977640" y="3639312"/>
            <a:ext cx="7315200" cy="457200"/>
          </a:xfrm>
          <a:prstGeom prst="rect">
            <a:avLst/>
          </a:prstGeom>
          <a:noFill/>
          <a:ln/>
        </p:spPr>
        <p:txBody>
          <a:bodyPr wrap="square" lIns="0" tIns="0" rIns="0" bIns="0" rtlCol="0" anchor="ctr"/>
          <a:lstStyle/>
          <a:p>
            <a:pPr indent="0" marL="0">
              <a:lnSpc>
                <a:spcPts val="1700"/>
              </a:lnSpc>
              <a:buNone/>
            </a:pPr>
            <a:r>
              <a:rPr lang="en-US" sz="1150" dirty="0">
                <a:solidFill>
                  <a:srgbClr val="54504A"/>
                </a:solidFill>
                <a:latin typeface="Karla" pitchFamily="34" charset="0"/>
                <a:ea typeface="Karla" pitchFamily="34" charset="-122"/>
                <a:cs typeface="Karla" pitchFamily="34" charset="-120"/>
              </a:rPr>
              <a:t>Half up front, half when you have seen it. If the design is not right, no balance to pay.</a:t>
            </a:r>
            <a:endParaRPr lang="en-US" sz="1150" dirty="0"/>
          </a:p>
        </p:txBody>
      </p:sp>
      <p:sp>
        <p:nvSpPr>
          <p:cNvPr id="11" name="Text 9"/>
          <p:cNvSpPr txBox="1"/>
          <p:nvPr/>
        </p:nvSpPr>
        <p:spPr>
          <a:xfrm>
            <a:off x="868680" y="4261104"/>
            <a:ext cx="2926080" cy="292608"/>
          </a:xfrm>
          <a:prstGeom prst="rect">
            <a:avLst/>
          </a:prstGeom>
          <a:noFill/>
          <a:ln/>
        </p:spPr>
        <p:txBody>
          <a:bodyPr wrap="square" lIns="0" tIns="0" rIns="0" bIns="0" rtlCol="0" anchor="ctr"/>
          <a:lstStyle/>
          <a:p>
            <a:pPr indent="0" marL="0">
              <a:buNone/>
            </a:pPr>
            <a:r>
              <a:rPr lang="en-US" sz="1200" b="1" dirty="0">
                <a:solidFill>
                  <a:srgbClr val="171512"/>
                </a:solidFill>
                <a:latin typeface="Karla" pitchFamily="34" charset="0"/>
                <a:ea typeface="Karla" pitchFamily="34" charset="-122"/>
                <a:cs typeface="Karla" pitchFamily="34" charset="-120"/>
              </a:rPr>
              <a:t>The Ninety Day Build</a:t>
            </a:r>
            <a:endParaRPr lang="en-US" sz="1200" dirty="0"/>
          </a:p>
        </p:txBody>
      </p:sp>
      <p:sp>
        <p:nvSpPr>
          <p:cNvPr id="12" name="Text 10"/>
          <p:cNvSpPr txBox="1"/>
          <p:nvPr/>
        </p:nvSpPr>
        <p:spPr>
          <a:xfrm>
            <a:off x="3977640" y="4261104"/>
            <a:ext cx="7315200" cy="457200"/>
          </a:xfrm>
          <a:prstGeom prst="rect">
            <a:avLst/>
          </a:prstGeom>
          <a:noFill/>
          <a:ln/>
        </p:spPr>
        <p:txBody>
          <a:bodyPr wrap="square" lIns="0" tIns="0" rIns="0" bIns="0" rtlCol="0" anchor="ctr"/>
          <a:lstStyle/>
          <a:p>
            <a:pPr indent="0" marL="0">
              <a:lnSpc>
                <a:spcPts val="1700"/>
              </a:lnSpc>
              <a:buNone/>
            </a:pPr>
            <a:r>
              <a:rPr lang="en-US" sz="1150" dirty="0">
                <a:solidFill>
                  <a:srgbClr val="54504A"/>
                </a:solidFill>
                <a:latin typeface="Karla" pitchFamily="34" charset="0"/>
                <a:ea typeface="Karla" pitchFamily="34" charset="-122"/>
                <a:cs typeface="Karla" pitchFamily="34" charset="-120"/>
              </a:rPr>
              <a:t>If the first fortnight has not earned its keep, stop there and the rest does not happen.</a:t>
            </a:r>
            <a:endParaRPr lang="en-US" sz="1150" dirty="0"/>
          </a:p>
        </p:txBody>
      </p:sp>
      <p:sp>
        <p:nvSpPr>
          <p:cNvPr id="13" name="Text 11"/>
          <p:cNvSpPr txBox="1"/>
          <p:nvPr/>
        </p:nvSpPr>
        <p:spPr>
          <a:xfrm>
            <a:off x="868680" y="4882896"/>
            <a:ext cx="2926080" cy="292608"/>
          </a:xfrm>
          <a:prstGeom prst="rect">
            <a:avLst/>
          </a:prstGeom>
          <a:noFill/>
          <a:ln/>
        </p:spPr>
        <p:txBody>
          <a:bodyPr wrap="square" lIns="0" tIns="0" rIns="0" bIns="0" rtlCol="0" anchor="ctr"/>
          <a:lstStyle/>
          <a:p>
            <a:pPr indent="0" marL="0">
              <a:buNone/>
            </a:pPr>
            <a:r>
              <a:rPr lang="en-US" sz="1200" b="1" dirty="0">
                <a:solidFill>
                  <a:srgbClr val="171512"/>
                </a:solidFill>
                <a:latin typeface="Karla" pitchFamily="34" charset="0"/>
                <a:ea typeface="Karla" pitchFamily="34" charset="-122"/>
                <a:cs typeface="Karla" pitchFamily="34" charset="-120"/>
              </a:rPr>
              <a:t>Inside</a:t>
            </a:r>
            <a:endParaRPr lang="en-US" sz="1200" dirty="0"/>
          </a:p>
        </p:txBody>
      </p:sp>
      <p:sp>
        <p:nvSpPr>
          <p:cNvPr id="14" name="Text 12"/>
          <p:cNvSpPr txBox="1"/>
          <p:nvPr/>
        </p:nvSpPr>
        <p:spPr>
          <a:xfrm>
            <a:off x="3977640" y="4882896"/>
            <a:ext cx="7315200" cy="457200"/>
          </a:xfrm>
          <a:prstGeom prst="rect">
            <a:avLst/>
          </a:prstGeom>
          <a:noFill/>
          <a:ln/>
        </p:spPr>
        <p:txBody>
          <a:bodyPr wrap="square" lIns="0" tIns="0" rIns="0" bIns="0" rtlCol="0" anchor="ctr"/>
          <a:lstStyle/>
          <a:p>
            <a:pPr indent="0" marL="0">
              <a:lnSpc>
                <a:spcPts val="1700"/>
              </a:lnSpc>
              <a:buNone/>
            </a:pPr>
            <a:r>
              <a:rPr lang="en-US" sz="1150" dirty="0">
                <a:solidFill>
                  <a:srgbClr val="54504A"/>
                </a:solidFill>
                <a:latin typeface="Karla" pitchFamily="34" charset="0"/>
                <a:ea typeface="Karla" pitchFamily="34" charset="-122"/>
                <a:cs typeface="Karla" pitchFamily="34" charset="-120"/>
              </a:rPr>
              <a:t>The first month decides it. If you would rather I was not in the business, we stop.</a:t>
            </a:r>
            <a:endParaRPr lang="en-US" sz="1150" dirty="0"/>
          </a:p>
        </p:txBody>
      </p:sp>
      <p:sp>
        <p:nvSpPr>
          <p:cNvPr id="15" name="Text 13"/>
          <p:cNvSpPr txBox="1"/>
          <p:nvPr/>
        </p:nvSpPr>
        <p:spPr>
          <a:xfrm>
            <a:off x="868680" y="5504688"/>
            <a:ext cx="2926080" cy="292608"/>
          </a:xfrm>
          <a:prstGeom prst="rect">
            <a:avLst/>
          </a:prstGeom>
          <a:noFill/>
          <a:ln/>
        </p:spPr>
        <p:txBody>
          <a:bodyPr wrap="square" lIns="0" tIns="0" rIns="0" bIns="0" rtlCol="0" anchor="ctr"/>
          <a:lstStyle/>
          <a:p>
            <a:pPr indent="0" marL="0">
              <a:buNone/>
            </a:pPr>
            <a:r>
              <a:rPr lang="en-US" sz="1200" b="1" dirty="0">
                <a:solidFill>
                  <a:srgbClr val="171512"/>
                </a:solidFill>
                <a:latin typeface="Karla" pitchFamily="34" charset="0"/>
                <a:ea typeface="Karla" pitchFamily="34" charset="-122"/>
                <a:cs typeface="Karla" pitchFamily="34" charset="-120"/>
              </a:rPr>
              <a:t>Anything digital</a:t>
            </a:r>
            <a:endParaRPr lang="en-US" sz="1200" dirty="0"/>
          </a:p>
        </p:txBody>
      </p:sp>
      <p:sp>
        <p:nvSpPr>
          <p:cNvPr id="16" name="Text 14"/>
          <p:cNvSpPr txBox="1"/>
          <p:nvPr/>
        </p:nvSpPr>
        <p:spPr>
          <a:xfrm>
            <a:off x="3977640" y="5504688"/>
            <a:ext cx="7315200" cy="457200"/>
          </a:xfrm>
          <a:prstGeom prst="rect">
            <a:avLst/>
          </a:prstGeom>
          <a:noFill/>
          <a:ln/>
        </p:spPr>
        <p:txBody>
          <a:bodyPr wrap="square" lIns="0" tIns="0" rIns="0" bIns="0" rtlCol="0" anchor="ctr"/>
          <a:lstStyle/>
          <a:p>
            <a:pPr indent="0" marL="0">
              <a:lnSpc>
                <a:spcPts val="1700"/>
              </a:lnSpc>
              <a:buNone/>
            </a:pPr>
            <a:r>
              <a:rPr lang="en-US" sz="1150" dirty="0">
                <a:solidFill>
                  <a:srgbClr val="54504A"/>
                </a:solidFill>
                <a:latin typeface="Karla" pitchFamily="34" charset="0"/>
                <a:ea typeface="Karla" pitchFamily="34" charset="-122"/>
                <a:cs typeface="Karla" pitchFamily="34" charset="-120"/>
              </a:rPr>
              <a:t>If it does not do what the page said, I refund it. That offer does not run out.</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8F6F1"/>
        </a:solidFill>
      </p:bgPr>
    </p:bg>
    <p:spTree>
      <p:nvGrpSpPr>
        <p:cNvPr id="1" name=""/>
        <p:cNvGrpSpPr/>
        <p:nvPr/>
      </p:nvGrpSpPr>
      <p:grpSpPr>
        <a:xfrm>
          <a:off x="0" y="0"/>
          <a:ext cx="0" cy="0"/>
          <a:chOff x="0" y="0"/>
          <a:chExt cx="0" cy="0"/>
        </a:xfrm>
      </p:grpSpPr>
      <p:sp>
        <p:nvSpPr>
          <p:cNvPr id="2" name="Text 0"/>
          <p:cNvSpPr txBox="1"/>
          <p:nvPr/>
        </p:nvSpPr>
        <p:spPr>
          <a:xfrm>
            <a:off x="868680" y="658368"/>
            <a:ext cx="7315200" cy="274320"/>
          </a:xfrm>
          <a:prstGeom prst="rect">
            <a:avLst/>
          </a:prstGeom>
          <a:noFill/>
          <a:ln/>
        </p:spPr>
        <p:txBody>
          <a:bodyPr wrap="square" lIns="0" tIns="0" rIns="0" bIns="0" rtlCol="0" anchor="ctr"/>
          <a:lstStyle/>
          <a:p>
            <a:pPr indent="0" marL="0">
              <a:buNone/>
            </a:pPr>
            <a:r>
              <a:rPr lang="en-US" sz="1000" b="1" spc="240" kern="0" dirty="0">
                <a:solidFill>
                  <a:srgbClr val="06705C"/>
                </a:solidFill>
                <a:latin typeface="Karla" pitchFamily="34" charset="0"/>
                <a:ea typeface="Karla" pitchFamily="34" charset="-122"/>
                <a:cs typeface="Karla" pitchFamily="34" charset="-120"/>
              </a:rPr>
              <a:t>What happens after you buy</a:t>
            </a:r>
            <a:endParaRPr lang="en-US" sz="1000" dirty="0"/>
          </a:p>
        </p:txBody>
      </p:sp>
      <p:sp>
        <p:nvSpPr>
          <p:cNvPr id="3" name="Shape 1"/>
          <p:cNvSpPr/>
          <p:nvPr/>
        </p:nvSpPr>
        <p:spPr>
          <a:xfrm>
            <a:off x="868680" y="1024128"/>
            <a:ext cx="502920" cy="25603"/>
          </a:xfrm>
          <a:prstGeom prst="rect">
            <a:avLst/>
          </a:prstGeom>
          <a:solidFill>
            <a:srgbClr val="00071B"/>
          </a:solidFill>
          <a:ln/>
        </p:spPr>
      </p:sp>
      <p:sp>
        <p:nvSpPr>
          <p:cNvPr id="4" name="Text 2"/>
          <p:cNvSpPr txBox="1"/>
          <p:nvPr/>
        </p:nvSpPr>
        <p:spPr>
          <a:xfrm>
            <a:off x="868680" y="1280160"/>
            <a:ext cx="9692640" cy="960120"/>
          </a:xfrm>
          <a:prstGeom prst="rect">
            <a:avLst/>
          </a:prstGeom>
          <a:noFill/>
          <a:ln/>
        </p:spPr>
        <p:txBody>
          <a:bodyPr wrap="square" lIns="0" tIns="0" rIns="0" bIns="0" rtlCol="0" anchor="ctr"/>
          <a:lstStyle/>
          <a:p>
            <a:pPr indent="0" marL="0">
              <a:lnSpc>
                <a:spcPts val="3600"/>
              </a:lnSpc>
              <a:buNone/>
            </a:pPr>
            <a:r>
              <a:rPr lang="en-US" sz="3000" dirty="0">
                <a:solidFill>
                  <a:srgbClr val="171512"/>
                </a:solidFill>
                <a:latin typeface="Georgia" pitchFamily="34" charset="0"/>
                <a:ea typeface="Georgia" pitchFamily="34" charset="-122"/>
                <a:cs typeface="Georgia" pitchFamily="34" charset="-120"/>
              </a:rPr>
              <a:t>Your portal opens the same minute.</a:t>
            </a:r>
            <a:endParaRPr lang="en-US" sz="3000" dirty="0"/>
          </a:p>
        </p:txBody>
      </p:sp>
      <p:sp>
        <p:nvSpPr>
          <p:cNvPr id="5" name="Text 3"/>
          <p:cNvSpPr txBox="1"/>
          <p:nvPr/>
        </p:nvSpPr>
        <p:spPr>
          <a:xfrm>
            <a:off x="868680" y="2240280"/>
            <a:ext cx="8595360" cy="731520"/>
          </a:xfrm>
          <a:prstGeom prst="rect">
            <a:avLst/>
          </a:prstGeom>
          <a:noFill/>
          <a:ln/>
        </p:spPr>
        <p:txBody>
          <a:bodyPr wrap="square" lIns="0" tIns="0" rIns="0" bIns="0" rtlCol="0" anchor="ctr"/>
          <a:lstStyle/>
          <a:p>
            <a:pPr indent="0" marL="0">
              <a:lnSpc>
                <a:spcPts val="2100"/>
              </a:lnSpc>
              <a:buNone/>
            </a:pPr>
            <a:r>
              <a:rPr lang="en-US" sz="1350" dirty="0">
                <a:solidFill>
                  <a:srgbClr val="54504A"/>
                </a:solidFill>
                <a:latin typeface="Karla" pitchFamily="34" charset="0"/>
                <a:ea typeface="Karla" pitchFamily="34" charset="-122"/>
                <a:cs typeface="Karla" pitchFamily="34" charset="-120"/>
              </a:rPr>
              <a:t>Everything he sells is used through your own client portal, whether you have spent six thousand pounds or nothing at all.</a:t>
            </a:r>
            <a:endParaRPr lang="en-US" sz="1350" dirty="0"/>
          </a:p>
        </p:txBody>
      </p:sp>
      <p:sp>
        <p:nvSpPr>
          <p:cNvPr id="6" name="Shape 4"/>
          <p:cNvSpPr/>
          <p:nvPr/>
        </p:nvSpPr>
        <p:spPr>
          <a:xfrm>
            <a:off x="11533327" y="6355080"/>
            <a:ext cx="118872" cy="118872"/>
          </a:xfrm>
          <a:prstGeom prst="ellipse">
            <a:avLst/>
          </a:prstGeom>
          <a:solidFill>
            <a:srgbClr val="00B28F"/>
          </a:solidFill>
          <a:ln/>
        </p:spPr>
      </p:sp>
      <p:sp>
        <p:nvSpPr>
          <p:cNvPr id="7" name="Text 5"/>
          <p:cNvSpPr txBox="1"/>
          <p:nvPr/>
        </p:nvSpPr>
        <p:spPr>
          <a:xfrm>
            <a:off x="868680" y="3017520"/>
            <a:ext cx="548640" cy="548640"/>
          </a:xfrm>
          <a:prstGeom prst="rect">
            <a:avLst/>
          </a:prstGeom>
          <a:noFill/>
          <a:ln/>
        </p:spPr>
        <p:txBody>
          <a:bodyPr wrap="square" lIns="0" tIns="0" rIns="0" bIns="0" rtlCol="0" anchor="ctr"/>
          <a:lstStyle/>
          <a:p>
            <a:pPr indent="0" marL="0">
              <a:buNone/>
            </a:pPr>
            <a:r>
              <a:rPr lang="en-US" sz="3000" dirty="0">
                <a:solidFill>
                  <a:srgbClr val="00B28F"/>
                </a:solidFill>
                <a:latin typeface="Georgia" pitchFamily="34" charset="0"/>
                <a:ea typeface="Georgia" pitchFamily="34" charset="-122"/>
                <a:cs typeface="Georgia" pitchFamily="34" charset="-120"/>
              </a:rPr>
              <a:t>1</a:t>
            </a:r>
            <a:endParaRPr lang="en-US" sz="3000" dirty="0"/>
          </a:p>
        </p:txBody>
      </p:sp>
      <p:sp>
        <p:nvSpPr>
          <p:cNvPr id="8" name="Text 6"/>
          <p:cNvSpPr txBox="1"/>
          <p:nvPr/>
        </p:nvSpPr>
        <p:spPr>
          <a:xfrm>
            <a:off x="868680" y="3611880"/>
            <a:ext cx="3200400" cy="320040"/>
          </a:xfrm>
          <a:prstGeom prst="rect">
            <a:avLst/>
          </a:prstGeom>
          <a:noFill/>
          <a:ln/>
        </p:spPr>
        <p:txBody>
          <a:bodyPr wrap="square" lIns="0" tIns="0" rIns="0" bIns="0" rtlCol="0" anchor="ctr"/>
          <a:lstStyle/>
          <a:p>
            <a:pPr indent="0" marL="0">
              <a:buNone/>
            </a:pPr>
            <a:r>
              <a:rPr lang="en-US" sz="1300" b="1" dirty="0">
                <a:solidFill>
                  <a:srgbClr val="171512"/>
                </a:solidFill>
                <a:latin typeface="Karla" pitchFamily="34" charset="0"/>
                <a:ea typeface="Karla" pitchFamily="34" charset="-122"/>
                <a:cs typeface="Karla" pitchFamily="34" charset="-120"/>
              </a:rPr>
              <a:t>Open your account</a:t>
            </a:r>
            <a:endParaRPr lang="en-US" sz="1300" dirty="0"/>
          </a:p>
        </p:txBody>
      </p:sp>
      <p:sp>
        <p:nvSpPr>
          <p:cNvPr id="9" name="Text 7"/>
          <p:cNvSpPr txBox="1"/>
          <p:nvPr/>
        </p:nvSpPr>
        <p:spPr>
          <a:xfrm>
            <a:off x="868680" y="4005072"/>
            <a:ext cx="3200400" cy="1463040"/>
          </a:xfrm>
          <a:prstGeom prst="rect">
            <a:avLst/>
          </a:prstGeom>
          <a:noFill/>
          <a:ln/>
        </p:spPr>
        <p:txBody>
          <a:bodyPr wrap="square" lIns="0" tIns="0" rIns="0" bIns="0" rtlCol="0" anchor="ctr"/>
          <a:lstStyle/>
          <a:p>
            <a:pPr indent="0" marL="0">
              <a:lnSpc>
                <a:spcPts val="1800"/>
              </a:lnSpc>
              <a:buNone/>
            </a:pPr>
            <a:r>
              <a:rPr lang="en-US" sz="1150" dirty="0">
                <a:solidFill>
                  <a:srgbClr val="54504A"/>
                </a:solidFill>
                <a:latin typeface="Karla" pitchFamily="34" charset="0"/>
                <a:ea typeface="Karla" pitchFamily="34" charset="-122"/>
                <a:cs typeface="Karla" pitchFamily="34" charset="-120"/>
              </a:rPr>
              <a:t>Your name and your email, and that is the whole form. Your login is in your inbox before you have closed the tab. Nothing is charged at this point.</a:t>
            </a:r>
            <a:endParaRPr lang="en-US" sz="1150" dirty="0"/>
          </a:p>
        </p:txBody>
      </p:sp>
      <p:sp>
        <p:nvSpPr>
          <p:cNvPr id="10" name="Text 8"/>
          <p:cNvSpPr txBox="1"/>
          <p:nvPr/>
        </p:nvSpPr>
        <p:spPr>
          <a:xfrm>
            <a:off x="4480560" y="3017520"/>
            <a:ext cx="548640" cy="548640"/>
          </a:xfrm>
          <a:prstGeom prst="rect">
            <a:avLst/>
          </a:prstGeom>
          <a:noFill/>
          <a:ln/>
        </p:spPr>
        <p:txBody>
          <a:bodyPr wrap="square" lIns="0" tIns="0" rIns="0" bIns="0" rtlCol="0" anchor="ctr"/>
          <a:lstStyle/>
          <a:p>
            <a:pPr indent="0" marL="0">
              <a:buNone/>
            </a:pPr>
            <a:r>
              <a:rPr lang="en-US" sz="3000" dirty="0">
                <a:solidFill>
                  <a:srgbClr val="00B28F"/>
                </a:solidFill>
                <a:latin typeface="Georgia" pitchFamily="34" charset="0"/>
                <a:ea typeface="Georgia" pitchFamily="34" charset="-122"/>
                <a:cs typeface="Georgia" pitchFamily="34" charset="-120"/>
              </a:rPr>
              <a:t>2</a:t>
            </a:r>
            <a:endParaRPr lang="en-US" sz="3000" dirty="0"/>
          </a:p>
        </p:txBody>
      </p:sp>
      <p:sp>
        <p:nvSpPr>
          <p:cNvPr id="11" name="Text 9"/>
          <p:cNvSpPr txBox="1"/>
          <p:nvPr/>
        </p:nvSpPr>
        <p:spPr>
          <a:xfrm>
            <a:off x="4480560" y="3611880"/>
            <a:ext cx="3200400" cy="320040"/>
          </a:xfrm>
          <a:prstGeom prst="rect">
            <a:avLst/>
          </a:prstGeom>
          <a:noFill/>
          <a:ln/>
        </p:spPr>
        <p:txBody>
          <a:bodyPr wrap="square" lIns="0" tIns="0" rIns="0" bIns="0" rtlCol="0" anchor="ctr"/>
          <a:lstStyle/>
          <a:p>
            <a:pPr indent="0" marL="0">
              <a:buNone/>
            </a:pPr>
            <a:r>
              <a:rPr lang="en-US" sz="1300" b="1" dirty="0">
                <a:solidFill>
                  <a:srgbClr val="171512"/>
                </a:solidFill>
                <a:latin typeface="Karla" pitchFamily="34" charset="0"/>
                <a:ea typeface="Karla" pitchFamily="34" charset="-122"/>
                <a:cs typeface="Karla" pitchFamily="34" charset="-120"/>
              </a:rPr>
              <a:t>Choose from inside it</a:t>
            </a:r>
            <a:endParaRPr lang="en-US" sz="1300" dirty="0"/>
          </a:p>
        </p:txBody>
      </p:sp>
      <p:sp>
        <p:nvSpPr>
          <p:cNvPr id="12" name="Text 10"/>
          <p:cNvSpPr txBox="1"/>
          <p:nvPr/>
        </p:nvSpPr>
        <p:spPr>
          <a:xfrm>
            <a:off x="4480560" y="4005072"/>
            <a:ext cx="3200400" cy="1463040"/>
          </a:xfrm>
          <a:prstGeom prst="rect">
            <a:avLst/>
          </a:prstGeom>
          <a:noFill/>
          <a:ln/>
        </p:spPr>
        <p:txBody>
          <a:bodyPr wrap="square" lIns="0" tIns="0" rIns="0" bIns="0" rtlCol="0" anchor="ctr"/>
          <a:lstStyle/>
          <a:p>
            <a:pPr indent="0" marL="0">
              <a:lnSpc>
                <a:spcPts val="1800"/>
              </a:lnSpc>
              <a:buNone/>
            </a:pPr>
            <a:r>
              <a:rPr lang="en-US" sz="1150" dirty="0">
                <a:solidFill>
                  <a:srgbClr val="54504A"/>
                </a:solidFill>
                <a:latin typeface="Karla" pitchFamily="34" charset="0"/>
                <a:ea typeface="Karla" pitchFamily="34" charset="-122"/>
                <a:cs typeface="Karla" pitchFamily="34" charset="-120"/>
              </a:rPr>
              <a:t>Every price and what it asks of you sits on the product itself. Card for anything small and monthly, an invoice for a build.</a:t>
            </a:r>
            <a:endParaRPr lang="en-US" sz="1150" dirty="0"/>
          </a:p>
        </p:txBody>
      </p:sp>
      <p:sp>
        <p:nvSpPr>
          <p:cNvPr id="13" name="Text 11"/>
          <p:cNvSpPr txBox="1"/>
          <p:nvPr/>
        </p:nvSpPr>
        <p:spPr>
          <a:xfrm>
            <a:off x="8092440" y="3017520"/>
            <a:ext cx="548640" cy="548640"/>
          </a:xfrm>
          <a:prstGeom prst="rect">
            <a:avLst/>
          </a:prstGeom>
          <a:noFill/>
          <a:ln/>
        </p:spPr>
        <p:txBody>
          <a:bodyPr wrap="square" lIns="0" tIns="0" rIns="0" bIns="0" rtlCol="0" anchor="ctr"/>
          <a:lstStyle/>
          <a:p>
            <a:pPr indent="0" marL="0">
              <a:buNone/>
            </a:pPr>
            <a:r>
              <a:rPr lang="en-US" sz="3000" dirty="0">
                <a:solidFill>
                  <a:srgbClr val="00B28F"/>
                </a:solidFill>
                <a:latin typeface="Georgia" pitchFamily="34" charset="0"/>
                <a:ea typeface="Georgia" pitchFamily="34" charset="-122"/>
                <a:cs typeface="Georgia" pitchFamily="34" charset="-120"/>
              </a:rPr>
              <a:t>3</a:t>
            </a:r>
            <a:endParaRPr lang="en-US" sz="3000" dirty="0"/>
          </a:p>
        </p:txBody>
      </p:sp>
      <p:sp>
        <p:nvSpPr>
          <p:cNvPr id="14" name="Text 12"/>
          <p:cNvSpPr txBox="1"/>
          <p:nvPr/>
        </p:nvSpPr>
        <p:spPr>
          <a:xfrm>
            <a:off x="8092440" y="3611880"/>
            <a:ext cx="3200400" cy="320040"/>
          </a:xfrm>
          <a:prstGeom prst="rect">
            <a:avLst/>
          </a:prstGeom>
          <a:noFill/>
          <a:ln/>
        </p:spPr>
        <p:txBody>
          <a:bodyPr wrap="square" lIns="0" tIns="0" rIns="0" bIns="0" rtlCol="0" anchor="ctr"/>
          <a:lstStyle/>
          <a:p>
            <a:pPr indent="0" marL="0">
              <a:buNone/>
            </a:pPr>
            <a:r>
              <a:rPr lang="en-US" sz="1300" b="1" dirty="0">
                <a:solidFill>
                  <a:srgbClr val="171512"/>
                </a:solidFill>
                <a:latin typeface="Karla" pitchFamily="34" charset="0"/>
                <a:ea typeface="Karla" pitchFamily="34" charset="-122"/>
                <a:cs typeface="Karla" pitchFamily="34" charset="-120"/>
              </a:rPr>
              <a:t>It all lands in one place</a:t>
            </a:r>
            <a:endParaRPr lang="en-US" sz="1300" dirty="0"/>
          </a:p>
        </p:txBody>
      </p:sp>
      <p:sp>
        <p:nvSpPr>
          <p:cNvPr id="15" name="Text 13"/>
          <p:cNvSpPr txBox="1"/>
          <p:nvPr/>
        </p:nvSpPr>
        <p:spPr>
          <a:xfrm>
            <a:off x="8092440" y="4005072"/>
            <a:ext cx="3200400" cy="1463040"/>
          </a:xfrm>
          <a:prstGeom prst="rect">
            <a:avLst/>
          </a:prstGeom>
          <a:noFill/>
          <a:ln/>
        </p:spPr>
        <p:txBody>
          <a:bodyPr wrap="square" lIns="0" tIns="0" rIns="0" bIns="0" rtlCol="0" anchor="ctr"/>
          <a:lstStyle/>
          <a:p>
            <a:pPr indent="0" marL="0">
              <a:lnSpc>
                <a:spcPts val="1800"/>
              </a:lnSpc>
              <a:buNone/>
            </a:pPr>
            <a:r>
              <a:rPr lang="en-US" sz="1150" dirty="0">
                <a:solidFill>
                  <a:srgbClr val="54504A"/>
                </a:solidFill>
                <a:latin typeface="Karla" pitchFamily="34" charset="0"/>
                <a:ea typeface="Karla" pitchFamily="34" charset="-122"/>
                <a:cs typeface="Karla" pitchFamily="34" charset="-120"/>
              </a:rPr>
              <a:t>Your project and where it has got to, your documents, what you have bought, and a short list of what is waiting on you.</a:t>
            </a:r>
            <a:endParaRPr lang="en-US" sz="11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0071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68680" y="868680"/>
            <a:ext cx="3200400" cy="905256"/>
          </a:xfrm>
          <a:prstGeom prst="rect">
            <a:avLst/>
          </a:prstGeom>
        </p:spPr>
      </p:pic>
      <p:sp>
        <p:nvSpPr>
          <p:cNvPr id="3" name="Text 0"/>
          <p:cNvSpPr txBox="1"/>
          <p:nvPr/>
        </p:nvSpPr>
        <p:spPr>
          <a:xfrm>
            <a:off x="868680" y="2651760"/>
            <a:ext cx="8229600" cy="822960"/>
          </a:xfrm>
          <a:prstGeom prst="rect">
            <a:avLst/>
          </a:prstGeom>
          <a:noFill/>
          <a:ln/>
        </p:spPr>
        <p:txBody>
          <a:bodyPr wrap="square" lIns="0" tIns="0" rIns="0" bIns="0" rtlCol="0" anchor="ctr"/>
          <a:lstStyle/>
          <a:p>
            <a:pPr indent="0" marL="0">
              <a:buNone/>
            </a:pPr>
            <a:r>
              <a:rPr lang="en-US" sz="4000" dirty="0">
                <a:solidFill>
                  <a:srgbClr val="F7F1E4"/>
                </a:solidFill>
                <a:latin typeface="Georgia" pitchFamily="34" charset="0"/>
                <a:ea typeface="Georgia" pitchFamily="34" charset="-122"/>
                <a:cs typeface="Georgia" pitchFamily="34" charset="-120"/>
              </a:rPr>
              <a:t>Where to start.</a:t>
            </a:r>
            <a:endParaRPr lang="en-US" sz="4000" dirty="0"/>
          </a:p>
        </p:txBody>
      </p:sp>
      <p:sp>
        <p:nvSpPr>
          <p:cNvPr id="4" name="Text 1"/>
          <p:cNvSpPr txBox="1"/>
          <p:nvPr/>
        </p:nvSpPr>
        <p:spPr>
          <a:xfrm>
            <a:off x="868680" y="3657600"/>
            <a:ext cx="7498080" cy="1097280"/>
          </a:xfrm>
          <a:prstGeom prst="rect">
            <a:avLst/>
          </a:prstGeom>
          <a:noFill/>
          <a:ln/>
        </p:spPr>
        <p:txBody>
          <a:bodyPr wrap="square" lIns="0" tIns="0" rIns="0" bIns="0" rtlCol="0" anchor="ctr"/>
          <a:lstStyle/>
          <a:p>
            <a:pPr indent="0" marL="0">
              <a:lnSpc>
                <a:spcPts val="2200"/>
              </a:lnSpc>
              <a:buNone/>
            </a:pPr>
            <a:r>
              <a:rPr lang="en-US" sz="1400" dirty="0">
                <a:solidFill>
                  <a:srgbClr val="B9B3A6"/>
                </a:solidFill>
                <a:latin typeface="Karla" pitchFamily="34" charset="0"/>
                <a:ea typeface="Karla" pitchFamily="34" charset="-122"/>
                <a:cs typeface="Karla" pitchFamily="34" charset="-120"/>
              </a:rPr>
              <a:t>If you already know which one you want, open an account and buy it from inside. If you do not, book the call and he will tell you which of these you need, including when the answer is none of them.</a:t>
            </a:r>
            <a:endParaRPr lang="en-US" sz="1400" dirty="0"/>
          </a:p>
        </p:txBody>
      </p:sp>
      <p:sp>
        <p:nvSpPr>
          <p:cNvPr id="5" name="Text 2"/>
          <p:cNvSpPr txBox="1"/>
          <p:nvPr/>
        </p:nvSpPr>
        <p:spPr>
          <a:xfrm>
            <a:off x="868680" y="4892040"/>
            <a:ext cx="7498080" cy="320040"/>
          </a:xfrm>
          <a:prstGeom prst="rect">
            <a:avLst/>
          </a:prstGeom>
          <a:noFill/>
          <a:ln/>
        </p:spPr>
        <p:txBody>
          <a:bodyPr wrap="square" lIns="0" tIns="0" rIns="0" bIns="0" rtlCol="0" anchor="ctr"/>
          <a:lstStyle/>
          <a:p>
            <a:pPr indent="0" marL="0">
              <a:buNone/>
            </a:pPr>
            <a:r>
              <a:rPr lang="en-US" sz="1300" b="1" dirty="0">
                <a:solidFill>
                  <a:srgbClr val="F7F1E4"/>
                </a:solidFill>
                <a:latin typeface="Karla" pitchFamily="34" charset="0"/>
                <a:ea typeface="Karla" pitchFamily="34" charset="-122"/>
                <a:cs typeface="Karla" pitchFamily="34" charset="-120"/>
              </a:rPr>
              <a:t>jonnyelliott.com/shop</a:t>
            </a:r>
            <a:pPr indent="0" marL="0">
              <a:buNone/>
            </a:pPr>
            <a:r>
              <a:rPr lang="en-US" sz="1300" dirty="0">
                <a:solidFill>
                  <a:srgbClr val="8E887C"/>
                </a:solidFill>
                <a:latin typeface="Karla" pitchFamily="34" charset="0"/>
                <a:ea typeface="Karla" pitchFamily="34" charset="-122"/>
                <a:cs typeface="Karla" pitchFamily="34" charset="-120"/>
              </a:rPr>
              <a:t>  for the whole list and the prices</a:t>
            </a:r>
            <a:endParaRPr lang="en-US" sz="1300" dirty="0"/>
          </a:p>
        </p:txBody>
      </p:sp>
      <p:sp>
        <p:nvSpPr>
          <p:cNvPr id="6" name="Text 3"/>
          <p:cNvSpPr txBox="1"/>
          <p:nvPr/>
        </p:nvSpPr>
        <p:spPr>
          <a:xfrm>
            <a:off x="868680" y="5285232"/>
            <a:ext cx="7498080" cy="320040"/>
          </a:xfrm>
          <a:prstGeom prst="rect">
            <a:avLst/>
          </a:prstGeom>
          <a:noFill/>
          <a:ln/>
        </p:spPr>
        <p:txBody>
          <a:bodyPr wrap="square" lIns="0" tIns="0" rIns="0" bIns="0" rtlCol="0" anchor="ctr"/>
          <a:lstStyle/>
          <a:p>
            <a:pPr indent="0" marL="0">
              <a:buNone/>
            </a:pPr>
            <a:r>
              <a:rPr lang="en-US" sz="1300" b="1" dirty="0">
                <a:solidFill>
                  <a:srgbClr val="F7F1E4"/>
                </a:solidFill>
                <a:latin typeface="Karla" pitchFamily="34" charset="0"/>
                <a:ea typeface="Karla" pitchFamily="34" charset="-122"/>
                <a:cs typeface="Karla" pitchFamily="34" charset="-120"/>
              </a:rPr>
              <a:t>jonnyelliott.com/book</a:t>
            </a:r>
            <a:pPr indent="0" marL="0">
              <a:buNone/>
            </a:pPr>
            <a:r>
              <a:rPr lang="en-US" sz="1300" dirty="0">
                <a:solidFill>
                  <a:srgbClr val="8E887C"/>
                </a:solidFill>
                <a:latin typeface="Karla" pitchFamily="34" charset="0"/>
                <a:ea typeface="Karla" pitchFamily="34" charset="-122"/>
                <a:cs typeface="Karla" pitchFamily="34" charset="-120"/>
              </a:rPr>
              <a:t>  for twenty minutes with him</a:t>
            </a:r>
            <a:endParaRPr lang="en-US" sz="1300" dirty="0"/>
          </a:p>
        </p:txBody>
      </p:sp>
      <p:sp>
        <p:nvSpPr>
          <p:cNvPr id="7" name="Shape 4"/>
          <p:cNvSpPr/>
          <p:nvPr/>
        </p:nvSpPr>
        <p:spPr>
          <a:xfrm>
            <a:off x="11533327" y="6355080"/>
            <a:ext cx="118872" cy="118872"/>
          </a:xfrm>
          <a:prstGeom prst="ellipse">
            <a:avLst/>
          </a:prstGeom>
          <a:solidFill>
            <a:srgbClr val="00B28F"/>
          </a:solidFill>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6F1"/>
        </a:solidFill>
      </p:bgPr>
    </p:bg>
    <p:spTree>
      <p:nvGrpSpPr>
        <p:cNvPr id="1" name=""/>
        <p:cNvGrpSpPr/>
        <p:nvPr/>
      </p:nvGrpSpPr>
      <p:grpSpPr>
        <a:xfrm>
          <a:off x="0" y="0"/>
          <a:ext cx="0" cy="0"/>
          <a:chOff x="0" y="0"/>
          <a:chExt cx="0" cy="0"/>
        </a:xfrm>
      </p:grpSpPr>
      <p:sp>
        <p:nvSpPr>
          <p:cNvPr id="2" name="Text 0"/>
          <p:cNvSpPr txBox="1"/>
          <p:nvPr/>
        </p:nvSpPr>
        <p:spPr>
          <a:xfrm>
            <a:off x="868680" y="658368"/>
            <a:ext cx="7315200" cy="274320"/>
          </a:xfrm>
          <a:prstGeom prst="rect">
            <a:avLst/>
          </a:prstGeom>
          <a:noFill/>
          <a:ln/>
        </p:spPr>
        <p:txBody>
          <a:bodyPr wrap="square" lIns="0" tIns="0" rIns="0" bIns="0" rtlCol="0" anchor="ctr"/>
          <a:lstStyle/>
          <a:p>
            <a:pPr indent="0" marL="0">
              <a:buNone/>
            </a:pPr>
            <a:r>
              <a:rPr lang="en-US" sz="1000" b="1" spc="240" kern="0" dirty="0">
                <a:solidFill>
                  <a:srgbClr val="06705C"/>
                </a:solidFill>
                <a:latin typeface="Karla" pitchFamily="34" charset="0"/>
                <a:ea typeface="Karla" pitchFamily="34" charset="-122"/>
                <a:cs typeface="Karla" pitchFamily="34" charset="-120"/>
              </a:rPr>
              <a:t>The problem</a:t>
            </a:r>
            <a:endParaRPr lang="en-US" sz="1000" dirty="0"/>
          </a:p>
        </p:txBody>
      </p:sp>
      <p:sp>
        <p:nvSpPr>
          <p:cNvPr id="3" name="Shape 1"/>
          <p:cNvSpPr/>
          <p:nvPr/>
        </p:nvSpPr>
        <p:spPr>
          <a:xfrm>
            <a:off x="868680" y="1024128"/>
            <a:ext cx="502920" cy="25603"/>
          </a:xfrm>
          <a:prstGeom prst="rect">
            <a:avLst/>
          </a:prstGeom>
          <a:solidFill>
            <a:srgbClr val="00071B"/>
          </a:solidFill>
          <a:ln/>
        </p:spPr>
      </p:sp>
      <p:sp>
        <p:nvSpPr>
          <p:cNvPr id="4" name="Text 2"/>
          <p:cNvSpPr txBox="1"/>
          <p:nvPr/>
        </p:nvSpPr>
        <p:spPr>
          <a:xfrm>
            <a:off x="868680" y="1280160"/>
            <a:ext cx="9692640" cy="960120"/>
          </a:xfrm>
          <a:prstGeom prst="rect">
            <a:avLst/>
          </a:prstGeom>
          <a:noFill/>
          <a:ln/>
        </p:spPr>
        <p:txBody>
          <a:bodyPr wrap="square" lIns="0" tIns="0" rIns="0" bIns="0" rtlCol="0" anchor="ctr"/>
          <a:lstStyle/>
          <a:p>
            <a:pPr indent="0" marL="0">
              <a:lnSpc>
                <a:spcPts val="3600"/>
              </a:lnSpc>
              <a:buNone/>
            </a:pPr>
            <a:r>
              <a:rPr lang="en-US" sz="3000" dirty="0">
                <a:solidFill>
                  <a:srgbClr val="171512"/>
                </a:solidFill>
                <a:latin typeface="Georgia" pitchFamily="34" charset="0"/>
                <a:ea typeface="Georgia" pitchFamily="34" charset="-122"/>
                <a:cs typeface="Georgia" pitchFamily="34" charset="-120"/>
              </a:rPr>
              <a:t>I help people who run small businesses stop being the thing everything waits on.</a:t>
            </a:r>
            <a:endParaRPr lang="en-US" sz="3000" dirty="0"/>
          </a:p>
        </p:txBody>
      </p:sp>
      <p:sp>
        <p:nvSpPr>
          <p:cNvPr id="5" name="Shape 3"/>
          <p:cNvSpPr/>
          <p:nvPr/>
        </p:nvSpPr>
        <p:spPr>
          <a:xfrm>
            <a:off x="11533327" y="6355080"/>
            <a:ext cx="118872" cy="118872"/>
          </a:xfrm>
          <a:prstGeom prst="ellipse">
            <a:avLst/>
          </a:prstGeom>
          <a:solidFill>
            <a:srgbClr val="00B28F"/>
          </a:solidFill>
          <a:ln/>
        </p:spPr>
      </p:sp>
      <p:sp>
        <p:nvSpPr>
          <p:cNvPr id="6" name="Shape 4"/>
          <p:cNvSpPr/>
          <p:nvPr/>
        </p:nvSpPr>
        <p:spPr>
          <a:xfrm>
            <a:off x="868680" y="3063240"/>
            <a:ext cx="10424160" cy="12802"/>
          </a:xfrm>
          <a:prstGeom prst="rect">
            <a:avLst/>
          </a:prstGeom>
          <a:solidFill>
            <a:srgbClr val="D6CFC0"/>
          </a:solidFill>
          <a:ln/>
        </p:spPr>
      </p:sp>
      <p:sp>
        <p:nvSpPr>
          <p:cNvPr id="7" name="Text 5"/>
          <p:cNvSpPr txBox="1"/>
          <p:nvPr/>
        </p:nvSpPr>
        <p:spPr>
          <a:xfrm>
            <a:off x="868680" y="3209544"/>
            <a:ext cx="4663440" cy="685800"/>
          </a:xfrm>
          <a:prstGeom prst="rect">
            <a:avLst/>
          </a:prstGeom>
          <a:noFill/>
          <a:ln/>
        </p:spPr>
        <p:txBody>
          <a:bodyPr wrap="square" lIns="0" tIns="0" rIns="0" bIns="0" rtlCol="0" anchor="ctr"/>
          <a:lstStyle/>
          <a:p>
            <a:pPr indent="0" marL="0">
              <a:lnSpc>
                <a:spcPts val="1900"/>
              </a:lnSpc>
              <a:buNone/>
            </a:pPr>
            <a:r>
              <a:rPr lang="en-US" sz="1300" b="1" dirty="0">
                <a:solidFill>
                  <a:srgbClr val="171512"/>
                </a:solidFill>
                <a:latin typeface="Karla" pitchFamily="34" charset="0"/>
                <a:ea typeface="Karla" pitchFamily="34" charset="-122"/>
                <a:cs typeface="Karla" pitchFamily="34" charset="-120"/>
              </a:rPr>
              <a:t>The week is a run of small emergencies.</a:t>
            </a:r>
            <a:endParaRPr lang="en-US" sz="1300" dirty="0"/>
          </a:p>
        </p:txBody>
      </p:sp>
      <p:sp>
        <p:nvSpPr>
          <p:cNvPr id="8" name="Text 6"/>
          <p:cNvSpPr txBox="1"/>
          <p:nvPr/>
        </p:nvSpPr>
        <p:spPr>
          <a:xfrm>
            <a:off x="5897880" y="3209544"/>
            <a:ext cx="5394960" cy="685800"/>
          </a:xfrm>
          <a:prstGeom prst="rect">
            <a:avLst/>
          </a:prstGeom>
          <a:noFill/>
          <a:ln/>
        </p:spPr>
        <p:txBody>
          <a:bodyPr wrap="square" lIns="0" tIns="0" rIns="0" bIns="0" rtlCol="0" anchor="ctr"/>
          <a:lstStyle/>
          <a:p>
            <a:pPr indent="0" marL="0">
              <a:lnSpc>
                <a:spcPts val="1900"/>
              </a:lnSpc>
              <a:buNone/>
            </a:pPr>
            <a:r>
              <a:rPr lang="en-US" sz="1200" dirty="0">
                <a:solidFill>
                  <a:srgbClr val="54504A"/>
                </a:solidFill>
                <a:latin typeface="Karla" pitchFamily="34" charset="0"/>
                <a:ea typeface="Karla" pitchFamily="34" charset="-122"/>
                <a:cs typeface="Karla" pitchFamily="34" charset="-120"/>
              </a:rPr>
              <a:t>Everything routes through you, so nothing moves while you are not at the desk.</a:t>
            </a:r>
            <a:endParaRPr lang="en-US" sz="1200" dirty="0"/>
          </a:p>
        </p:txBody>
      </p:sp>
      <p:sp>
        <p:nvSpPr>
          <p:cNvPr id="9" name="Shape 7"/>
          <p:cNvSpPr/>
          <p:nvPr/>
        </p:nvSpPr>
        <p:spPr>
          <a:xfrm>
            <a:off x="868680" y="4142232"/>
            <a:ext cx="10424160" cy="12802"/>
          </a:xfrm>
          <a:prstGeom prst="rect">
            <a:avLst/>
          </a:prstGeom>
          <a:solidFill>
            <a:srgbClr val="D6CFC0"/>
          </a:solidFill>
          <a:ln/>
        </p:spPr>
      </p:sp>
      <p:sp>
        <p:nvSpPr>
          <p:cNvPr id="10" name="Text 8"/>
          <p:cNvSpPr txBox="1"/>
          <p:nvPr/>
        </p:nvSpPr>
        <p:spPr>
          <a:xfrm>
            <a:off x="868680" y="4288536"/>
            <a:ext cx="4663440" cy="685800"/>
          </a:xfrm>
          <a:prstGeom prst="rect">
            <a:avLst/>
          </a:prstGeom>
          <a:noFill/>
          <a:ln/>
        </p:spPr>
        <p:txBody>
          <a:bodyPr wrap="square" lIns="0" tIns="0" rIns="0" bIns="0" rtlCol="0" anchor="ctr"/>
          <a:lstStyle/>
          <a:p>
            <a:pPr indent="0" marL="0">
              <a:lnSpc>
                <a:spcPts val="1900"/>
              </a:lnSpc>
              <a:buNone/>
            </a:pPr>
            <a:r>
              <a:rPr lang="en-US" sz="1300" b="1" dirty="0">
                <a:solidFill>
                  <a:srgbClr val="171512"/>
                </a:solidFill>
                <a:latin typeface="Karla" pitchFamily="34" charset="0"/>
                <a:ea typeface="Karla" pitchFamily="34" charset="-122"/>
                <a:cs typeface="Karla" pitchFamily="34" charset="-120"/>
              </a:rPr>
              <a:t>The work that would change the business never starts.</a:t>
            </a:r>
            <a:endParaRPr lang="en-US" sz="1300" dirty="0"/>
          </a:p>
        </p:txBody>
      </p:sp>
      <p:sp>
        <p:nvSpPr>
          <p:cNvPr id="11" name="Text 9"/>
          <p:cNvSpPr txBox="1"/>
          <p:nvPr/>
        </p:nvSpPr>
        <p:spPr>
          <a:xfrm>
            <a:off x="5897880" y="4288536"/>
            <a:ext cx="5394960" cy="685800"/>
          </a:xfrm>
          <a:prstGeom prst="rect">
            <a:avLst/>
          </a:prstGeom>
          <a:noFill/>
          <a:ln/>
        </p:spPr>
        <p:txBody>
          <a:bodyPr wrap="square" lIns="0" tIns="0" rIns="0" bIns="0" rtlCol="0" anchor="ctr"/>
          <a:lstStyle/>
          <a:p>
            <a:pPr indent="0" marL="0">
              <a:lnSpc>
                <a:spcPts val="1900"/>
              </a:lnSpc>
              <a:buNone/>
            </a:pPr>
            <a:r>
              <a:rPr lang="en-US" sz="1200" dirty="0">
                <a:solidFill>
                  <a:srgbClr val="54504A"/>
                </a:solidFill>
                <a:latin typeface="Karla" pitchFamily="34" charset="0"/>
                <a:ea typeface="Karla" pitchFamily="34" charset="-122"/>
                <a:cs typeface="Karla" pitchFamily="34" charset="-120"/>
              </a:rPr>
              <a:t>Because the work that keeps it alive never stops.</a:t>
            </a:r>
            <a:endParaRPr lang="en-US" sz="1200" dirty="0"/>
          </a:p>
        </p:txBody>
      </p:sp>
      <p:sp>
        <p:nvSpPr>
          <p:cNvPr id="12" name="Shape 10"/>
          <p:cNvSpPr/>
          <p:nvPr/>
        </p:nvSpPr>
        <p:spPr>
          <a:xfrm>
            <a:off x="868680" y="5221224"/>
            <a:ext cx="10424160" cy="12802"/>
          </a:xfrm>
          <a:prstGeom prst="rect">
            <a:avLst/>
          </a:prstGeom>
          <a:solidFill>
            <a:srgbClr val="D6CFC0"/>
          </a:solidFill>
          <a:ln/>
        </p:spPr>
      </p:sp>
      <p:sp>
        <p:nvSpPr>
          <p:cNvPr id="13" name="Text 11"/>
          <p:cNvSpPr txBox="1"/>
          <p:nvPr/>
        </p:nvSpPr>
        <p:spPr>
          <a:xfrm>
            <a:off x="868680" y="5367528"/>
            <a:ext cx="4663440" cy="685800"/>
          </a:xfrm>
          <a:prstGeom prst="rect">
            <a:avLst/>
          </a:prstGeom>
          <a:noFill/>
          <a:ln/>
        </p:spPr>
        <p:txBody>
          <a:bodyPr wrap="square" lIns="0" tIns="0" rIns="0" bIns="0" rtlCol="0" anchor="ctr"/>
          <a:lstStyle/>
          <a:p>
            <a:pPr indent="0" marL="0">
              <a:lnSpc>
                <a:spcPts val="1900"/>
              </a:lnSpc>
              <a:buNone/>
            </a:pPr>
            <a:r>
              <a:rPr lang="en-US" sz="1300" b="1" dirty="0">
                <a:solidFill>
                  <a:srgbClr val="171512"/>
                </a:solidFill>
                <a:latin typeface="Karla" pitchFamily="34" charset="0"/>
                <a:ea typeface="Karla" pitchFamily="34" charset="-122"/>
                <a:cs typeface="Karla" pitchFamily="34" charset="-120"/>
              </a:rPr>
              <a:t>Nothing is written down.</a:t>
            </a:r>
            <a:endParaRPr lang="en-US" sz="1300" dirty="0"/>
          </a:p>
        </p:txBody>
      </p:sp>
      <p:sp>
        <p:nvSpPr>
          <p:cNvPr id="14" name="Text 12"/>
          <p:cNvSpPr txBox="1"/>
          <p:nvPr/>
        </p:nvSpPr>
        <p:spPr>
          <a:xfrm>
            <a:off x="5897880" y="5367528"/>
            <a:ext cx="5394960" cy="685800"/>
          </a:xfrm>
          <a:prstGeom prst="rect">
            <a:avLst/>
          </a:prstGeom>
          <a:noFill/>
          <a:ln/>
        </p:spPr>
        <p:txBody>
          <a:bodyPr wrap="square" lIns="0" tIns="0" rIns="0" bIns="0" rtlCol="0" anchor="ctr"/>
          <a:lstStyle/>
          <a:p>
            <a:pPr indent="0" marL="0">
              <a:lnSpc>
                <a:spcPts val="1900"/>
              </a:lnSpc>
              <a:buNone/>
            </a:pPr>
            <a:r>
              <a:rPr lang="en-US" sz="1200" dirty="0">
                <a:solidFill>
                  <a:srgbClr val="54504A"/>
                </a:solidFill>
                <a:latin typeface="Karla" pitchFamily="34" charset="0"/>
                <a:ea typeface="Karla" pitchFamily="34" charset="-122"/>
                <a:cs typeface="Karla" pitchFamily="34" charset="-120"/>
              </a:rPr>
              <a:t>Which is why the second person you hire still cannot take a job off you.</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6F1"/>
        </a:solidFill>
      </p:bgPr>
    </p:bg>
    <p:spTree>
      <p:nvGrpSpPr>
        <p:cNvPr id="1" name=""/>
        <p:cNvGrpSpPr/>
        <p:nvPr/>
      </p:nvGrpSpPr>
      <p:grpSpPr>
        <a:xfrm>
          <a:off x="0" y="0"/>
          <a:ext cx="0" cy="0"/>
          <a:chOff x="0" y="0"/>
          <a:chExt cx="0" cy="0"/>
        </a:xfrm>
      </p:grpSpPr>
      <p:sp>
        <p:nvSpPr>
          <p:cNvPr id="2" name="Text 0"/>
          <p:cNvSpPr txBox="1"/>
          <p:nvPr/>
        </p:nvSpPr>
        <p:spPr>
          <a:xfrm>
            <a:off x="868680" y="658368"/>
            <a:ext cx="7315200" cy="274320"/>
          </a:xfrm>
          <a:prstGeom prst="rect">
            <a:avLst/>
          </a:prstGeom>
          <a:noFill/>
          <a:ln/>
        </p:spPr>
        <p:txBody>
          <a:bodyPr wrap="square" lIns="0" tIns="0" rIns="0" bIns="0" rtlCol="0" anchor="ctr"/>
          <a:lstStyle/>
          <a:p>
            <a:pPr indent="0" marL="0">
              <a:buNone/>
            </a:pPr>
            <a:r>
              <a:rPr lang="en-US" sz="1000" b="1" spc="240" kern="0" dirty="0">
                <a:solidFill>
                  <a:srgbClr val="06705C"/>
                </a:solidFill>
                <a:latin typeface="Karla" pitchFamily="34" charset="0"/>
                <a:ea typeface="Karla" pitchFamily="34" charset="-122"/>
                <a:cs typeface="Karla" pitchFamily="34" charset="-120"/>
              </a:rPr>
              <a:t>Fit</a:t>
            </a:r>
            <a:endParaRPr lang="en-US" sz="1000" dirty="0"/>
          </a:p>
        </p:txBody>
      </p:sp>
      <p:sp>
        <p:nvSpPr>
          <p:cNvPr id="3" name="Shape 1"/>
          <p:cNvSpPr/>
          <p:nvPr/>
        </p:nvSpPr>
        <p:spPr>
          <a:xfrm>
            <a:off x="868680" y="1024128"/>
            <a:ext cx="502920" cy="25603"/>
          </a:xfrm>
          <a:prstGeom prst="rect">
            <a:avLst/>
          </a:prstGeom>
          <a:solidFill>
            <a:srgbClr val="00071B"/>
          </a:solidFill>
          <a:ln/>
        </p:spPr>
      </p:sp>
      <p:sp>
        <p:nvSpPr>
          <p:cNvPr id="4" name="Text 2"/>
          <p:cNvSpPr txBox="1"/>
          <p:nvPr/>
        </p:nvSpPr>
        <p:spPr>
          <a:xfrm>
            <a:off x="868680" y="1280160"/>
            <a:ext cx="9692640" cy="960120"/>
          </a:xfrm>
          <a:prstGeom prst="rect">
            <a:avLst/>
          </a:prstGeom>
          <a:noFill/>
          <a:ln/>
        </p:spPr>
        <p:txBody>
          <a:bodyPr wrap="square" lIns="0" tIns="0" rIns="0" bIns="0" rtlCol="0" anchor="ctr"/>
          <a:lstStyle/>
          <a:p>
            <a:pPr indent="0" marL="0">
              <a:lnSpc>
                <a:spcPts val="3600"/>
              </a:lnSpc>
              <a:buNone/>
            </a:pPr>
            <a:r>
              <a:rPr lang="en-US" sz="3000" dirty="0">
                <a:solidFill>
                  <a:srgbClr val="171512"/>
                </a:solidFill>
                <a:latin typeface="Georgia" pitchFamily="34" charset="0"/>
                <a:ea typeface="Georgia" pitchFamily="34" charset="-122"/>
                <a:cs typeface="Georgia" pitchFamily="34" charset="-120"/>
              </a:rPr>
              <a:t>Who this is for, and who it is not.</a:t>
            </a:r>
            <a:endParaRPr lang="en-US" sz="3000" dirty="0"/>
          </a:p>
        </p:txBody>
      </p:sp>
      <p:sp>
        <p:nvSpPr>
          <p:cNvPr id="5" name="Shape 3"/>
          <p:cNvSpPr/>
          <p:nvPr/>
        </p:nvSpPr>
        <p:spPr>
          <a:xfrm>
            <a:off x="11533327" y="6355080"/>
            <a:ext cx="118872" cy="118872"/>
          </a:xfrm>
          <a:prstGeom prst="ellipse">
            <a:avLst/>
          </a:prstGeom>
          <a:solidFill>
            <a:srgbClr val="00B28F"/>
          </a:solidFill>
          <a:ln/>
        </p:spPr>
      </p:sp>
      <p:sp>
        <p:nvSpPr>
          <p:cNvPr id="6" name="Text 4"/>
          <p:cNvSpPr txBox="1"/>
          <p:nvPr/>
        </p:nvSpPr>
        <p:spPr>
          <a:xfrm>
            <a:off x="868680" y="3017520"/>
            <a:ext cx="4754880" cy="320040"/>
          </a:xfrm>
          <a:prstGeom prst="rect">
            <a:avLst/>
          </a:prstGeom>
          <a:noFill/>
          <a:ln/>
        </p:spPr>
        <p:txBody>
          <a:bodyPr wrap="square" lIns="0" tIns="0" rIns="0" bIns="0" rtlCol="0" anchor="ctr"/>
          <a:lstStyle/>
          <a:p>
            <a:pPr indent="0" marL="0">
              <a:buNone/>
            </a:pPr>
            <a:r>
              <a:rPr lang="en-US" sz="1250" b="1" dirty="0">
                <a:solidFill>
                  <a:srgbClr val="171512"/>
                </a:solidFill>
                <a:latin typeface="Karla" pitchFamily="34" charset="0"/>
                <a:ea typeface="Karla" pitchFamily="34" charset="-122"/>
                <a:cs typeface="Karla" pitchFamily="34" charset="-120"/>
              </a:rPr>
              <a:t>It fits</a:t>
            </a:r>
            <a:endParaRPr lang="en-US" sz="1250" dirty="0"/>
          </a:p>
        </p:txBody>
      </p:sp>
      <p:sp>
        <p:nvSpPr>
          <p:cNvPr id="7" name="Shape 5"/>
          <p:cNvSpPr/>
          <p:nvPr/>
        </p:nvSpPr>
        <p:spPr>
          <a:xfrm>
            <a:off x="868680" y="3547872"/>
            <a:ext cx="91440" cy="91440"/>
          </a:xfrm>
          <a:prstGeom prst="ellipse">
            <a:avLst/>
          </a:prstGeom>
          <a:solidFill>
            <a:srgbClr val="00B28F"/>
          </a:solidFill>
          <a:ln/>
        </p:spPr>
      </p:sp>
      <p:sp>
        <p:nvSpPr>
          <p:cNvPr id="8" name="Text 6"/>
          <p:cNvSpPr txBox="1"/>
          <p:nvPr/>
        </p:nvSpPr>
        <p:spPr>
          <a:xfrm>
            <a:off x="1124712" y="3438144"/>
            <a:ext cx="4480560" cy="502920"/>
          </a:xfrm>
          <a:prstGeom prst="rect">
            <a:avLst/>
          </a:prstGeom>
          <a:noFill/>
          <a:ln/>
        </p:spPr>
        <p:txBody>
          <a:bodyPr wrap="square" lIns="0" tIns="0" rIns="0" bIns="0" rtlCol="0" anchor="ctr"/>
          <a:lstStyle/>
          <a:p>
            <a:pPr indent="0" marL="0">
              <a:lnSpc>
                <a:spcPts val="1900"/>
              </a:lnSpc>
              <a:buNone/>
            </a:pPr>
            <a:r>
              <a:rPr lang="en-US" sz="1250" dirty="0">
                <a:solidFill>
                  <a:srgbClr val="54504A"/>
                </a:solidFill>
                <a:latin typeface="Karla" pitchFamily="34" charset="0"/>
                <a:ea typeface="Karla" pitchFamily="34" charset="-122"/>
                <a:cs typeface="Karla" pitchFamily="34" charset="-120"/>
              </a:rPr>
              <a:t>Two to fifty people.</a:t>
            </a:r>
            <a:endParaRPr lang="en-US" sz="1250" dirty="0"/>
          </a:p>
        </p:txBody>
      </p:sp>
      <p:sp>
        <p:nvSpPr>
          <p:cNvPr id="9" name="Shape 7"/>
          <p:cNvSpPr/>
          <p:nvPr/>
        </p:nvSpPr>
        <p:spPr>
          <a:xfrm>
            <a:off x="868680" y="4114800"/>
            <a:ext cx="91440" cy="91440"/>
          </a:xfrm>
          <a:prstGeom prst="ellipse">
            <a:avLst/>
          </a:prstGeom>
          <a:solidFill>
            <a:srgbClr val="00B28F"/>
          </a:solidFill>
          <a:ln/>
        </p:spPr>
      </p:sp>
      <p:sp>
        <p:nvSpPr>
          <p:cNvPr id="10" name="Text 8"/>
          <p:cNvSpPr txBox="1"/>
          <p:nvPr/>
        </p:nvSpPr>
        <p:spPr>
          <a:xfrm>
            <a:off x="1124712" y="4005072"/>
            <a:ext cx="4480560" cy="502920"/>
          </a:xfrm>
          <a:prstGeom prst="rect">
            <a:avLst/>
          </a:prstGeom>
          <a:noFill/>
          <a:ln/>
        </p:spPr>
        <p:txBody>
          <a:bodyPr wrap="square" lIns="0" tIns="0" rIns="0" bIns="0" rtlCol="0" anchor="ctr"/>
          <a:lstStyle/>
          <a:p>
            <a:pPr indent="0" marL="0">
              <a:lnSpc>
                <a:spcPts val="1900"/>
              </a:lnSpc>
              <a:buNone/>
            </a:pPr>
            <a:r>
              <a:rPr lang="en-US" sz="1250" dirty="0">
                <a:solidFill>
                  <a:srgbClr val="54504A"/>
                </a:solidFill>
                <a:latin typeface="Karla" pitchFamily="34" charset="0"/>
                <a:ea typeface="Karla" pitchFamily="34" charset="-122"/>
                <a:cs typeface="Karla" pitchFamily="34" charset="-120"/>
              </a:rPr>
              <a:t>Owner still in most of the decisions.</a:t>
            </a:r>
            <a:endParaRPr lang="en-US" sz="1250" dirty="0"/>
          </a:p>
        </p:txBody>
      </p:sp>
      <p:sp>
        <p:nvSpPr>
          <p:cNvPr id="11" name="Shape 9"/>
          <p:cNvSpPr/>
          <p:nvPr/>
        </p:nvSpPr>
        <p:spPr>
          <a:xfrm>
            <a:off x="868680" y="4681728"/>
            <a:ext cx="91440" cy="91440"/>
          </a:xfrm>
          <a:prstGeom prst="ellipse">
            <a:avLst/>
          </a:prstGeom>
          <a:solidFill>
            <a:srgbClr val="00B28F"/>
          </a:solidFill>
          <a:ln/>
        </p:spPr>
      </p:sp>
      <p:sp>
        <p:nvSpPr>
          <p:cNvPr id="12" name="Text 10"/>
          <p:cNvSpPr txBox="1"/>
          <p:nvPr/>
        </p:nvSpPr>
        <p:spPr>
          <a:xfrm>
            <a:off x="1124712" y="4572000"/>
            <a:ext cx="4480560" cy="502920"/>
          </a:xfrm>
          <a:prstGeom prst="rect">
            <a:avLst/>
          </a:prstGeom>
          <a:noFill/>
          <a:ln/>
        </p:spPr>
        <p:txBody>
          <a:bodyPr wrap="square" lIns="0" tIns="0" rIns="0" bIns="0" rtlCol="0" anchor="ctr"/>
          <a:lstStyle/>
          <a:p>
            <a:pPr indent="0" marL="0">
              <a:lnSpc>
                <a:spcPts val="1900"/>
              </a:lnSpc>
              <a:buNone/>
            </a:pPr>
            <a:r>
              <a:rPr lang="en-US" sz="1250" dirty="0">
                <a:solidFill>
                  <a:srgbClr val="54504A"/>
                </a:solidFill>
                <a:latin typeface="Karla" pitchFamily="34" charset="0"/>
                <a:ea typeface="Karla" pitchFamily="34" charset="-122"/>
                <a:cs typeface="Karla" pitchFamily="34" charset="-120"/>
              </a:rPr>
              <a:t>Making money, or close to it.</a:t>
            </a:r>
            <a:endParaRPr lang="en-US" sz="1250" dirty="0"/>
          </a:p>
        </p:txBody>
      </p:sp>
      <p:sp>
        <p:nvSpPr>
          <p:cNvPr id="13" name="Shape 11"/>
          <p:cNvSpPr/>
          <p:nvPr/>
        </p:nvSpPr>
        <p:spPr>
          <a:xfrm>
            <a:off x="868680" y="5248656"/>
            <a:ext cx="91440" cy="91440"/>
          </a:xfrm>
          <a:prstGeom prst="ellipse">
            <a:avLst/>
          </a:prstGeom>
          <a:solidFill>
            <a:srgbClr val="00B28F"/>
          </a:solidFill>
          <a:ln/>
        </p:spPr>
      </p:sp>
      <p:sp>
        <p:nvSpPr>
          <p:cNvPr id="14" name="Text 12"/>
          <p:cNvSpPr txBox="1"/>
          <p:nvPr/>
        </p:nvSpPr>
        <p:spPr>
          <a:xfrm>
            <a:off x="1124712" y="5138928"/>
            <a:ext cx="4480560" cy="502920"/>
          </a:xfrm>
          <a:prstGeom prst="rect">
            <a:avLst/>
          </a:prstGeom>
          <a:noFill/>
          <a:ln/>
        </p:spPr>
        <p:txBody>
          <a:bodyPr wrap="square" lIns="0" tIns="0" rIns="0" bIns="0" rtlCol="0" anchor="ctr"/>
          <a:lstStyle/>
          <a:p>
            <a:pPr indent="0" marL="0">
              <a:lnSpc>
                <a:spcPts val="1900"/>
              </a:lnSpc>
              <a:buNone/>
            </a:pPr>
            <a:r>
              <a:rPr lang="en-US" sz="1250" dirty="0">
                <a:solidFill>
                  <a:srgbClr val="54504A"/>
                </a:solidFill>
                <a:latin typeface="Karla" pitchFamily="34" charset="0"/>
                <a:ea typeface="Karla" pitchFamily="34" charset="-122"/>
                <a:cs typeface="Karla" pitchFamily="34" charset="-120"/>
              </a:rPr>
              <a:t>Willing to change how a Tuesday is spent.</a:t>
            </a:r>
            <a:endParaRPr lang="en-US" sz="1250" dirty="0"/>
          </a:p>
        </p:txBody>
      </p:sp>
      <p:sp>
        <p:nvSpPr>
          <p:cNvPr id="15" name="Text 13"/>
          <p:cNvSpPr txBox="1"/>
          <p:nvPr/>
        </p:nvSpPr>
        <p:spPr>
          <a:xfrm>
            <a:off x="6537960" y="3017520"/>
            <a:ext cx="4754880" cy="320040"/>
          </a:xfrm>
          <a:prstGeom prst="rect">
            <a:avLst/>
          </a:prstGeom>
          <a:noFill/>
          <a:ln/>
        </p:spPr>
        <p:txBody>
          <a:bodyPr wrap="square" lIns="0" tIns="0" rIns="0" bIns="0" rtlCol="0" anchor="ctr"/>
          <a:lstStyle/>
          <a:p>
            <a:pPr indent="0" marL="0">
              <a:buNone/>
            </a:pPr>
            <a:r>
              <a:rPr lang="en-US" sz="1250" b="1" dirty="0">
                <a:solidFill>
                  <a:srgbClr val="171512"/>
                </a:solidFill>
                <a:latin typeface="Karla" pitchFamily="34" charset="0"/>
                <a:ea typeface="Karla" pitchFamily="34" charset="-122"/>
                <a:cs typeface="Karla" pitchFamily="34" charset="-120"/>
              </a:rPr>
              <a:t>It does not</a:t>
            </a:r>
            <a:endParaRPr lang="en-US" sz="1250" dirty="0"/>
          </a:p>
        </p:txBody>
      </p:sp>
      <p:sp>
        <p:nvSpPr>
          <p:cNvPr id="16" name="Shape 14"/>
          <p:cNvSpPr/>
          <p:nvPr/>
        </p:nvSpPr>
        <p:spPr>
          <a:xfrm>
            <a:off x="6537960" y="3547872"/>
            <a:ext cx="91440" cy="91440"/>
          </a:xfrm>
          <a:prstGeom prst="ellipse">
            <a:avLst/>
          </a:prstGeom>
          <a:solidFill>
            <a:srgbClr val="D6CFC0"/>
          </a:solidFill>
          <a:ln/>
        </p:spPr>
      </p:sp>
      <p:sp>
        <p:nvSpPr>
          <p:cNvPr id="17" name="Text 15"/>
          <p:cNvSpPr txBox="1"/>
          <p:nvPr/>
        </p:nvSpPr>
        <p:spPr>
          <a:xfrm>
            <a:off x="6793992" y="3438144"/>
            <a:ext cx="4480560" cy="502920"/>
          </a:xfrm>
          <a:prstGeom prst="rect">
            <a:avLst/>
          </a:prstGeom>
          <a:noFill/>
          <a:ln/>
        </p:spPr>
        <p:txBody>
          <a:bodyPr wrap="square" lIns="0" tIns="0" rIns="0" bIns="0" rtlCol="0" anchor="ctr"/>
          <a:lstStyle/>
          <a:p>
            <a:pPr indent="0" marL="0">
              <a:lnSpc>
                <a:spcPts val="1900"/>
              </a:lnSpc>
              <a:buNone/>
            </a:pPr>
            <a:r>
              <a:rPr lang="en-US" sz="1250" dirty="0">
                <a:solidFill>
                  <a:srgbClr val="54504A"/>
                </a:solidFill>
                <a:latin typeface="Karla" pitchFamily="34" charset="0"/>
                <a:ea typeface="Karla" pitchFamily="34" charset="-122"/>
                <a:cs typeface="Karla" pitchFamily="34" charset="-120"/>
              </a:rPr>
              <a:t>Looking for a marketing agency.</a:t>
            </a:r>
            <a:endParaRPr lang="en-US" sz="1250" dirty="0"/>
          </a:p>
        </p:txBody>
      </p:sp>
      <p:sp>
        <p:nvSpPr>
          <p:cNvPr id="18" name="Shape 16"/>
          <p:cNvSpPr/>
          <p:nvPr/>
        </p:nvSpPr>
        <p:spPr>
          <a:xfrm>
            <a:off x="6537960" y="4114800"/>
            <a:ext cx="91440" cy="91440"/>
          </a:xfrm>
          <a:prstGeom prst="ellipse">
            <a:avLst/>
          </a:prstGeom>
          <a:solidFill>
            <a:srgbClr val="D6CFC0"/>
          </a:solidFill>
          <a:ln/>
        </p:spPr>
      </p:sp>
      <p:sp>
        <p:nvSpPr>
          <p:cNvPr id="19" name="Text 17"/>
          <p:cNvSpPr txBox="1"/>
          <p:nvPr/>
        </p:nvSpPr>
        <p:spPr>
          <a:xfrm>
            <a:off x="6793992" y="4005072"/>
            <a:ext cx="4480560" cy="502920"/>
          </a:xfrm>
          <a:prstGeom prst="rect">
            <a:avLst/>
          </a:prstGeom>
          <a:noFill/>
          <a:ln/>
        </p:spPr>
        <p:txBody>
          <a:bodyPr wrap="square" lIns="0" tIns="0" rIns="0" bIns="0" rtlCol="0" anchor="ctr"/>
          <a:lstStyle/>
          <a:p>
            <a:pPr indent="0" marL="0">
              <a:lnSpc>
                <a:spcPts val="1900"/>
              </a:lnSpc>
              <a:buNone/>
            </a:pPr>
            <a:r>
              <a:rPr lang="en-US" sz="1250" dirty="0">
                <a:solidFill>
                  <a:srgbClr val="54504A"/>
                </a:solidFill>
                <a:latin typeface="Karla" pitchFamily="34" charset="0"/>
                <a:ea typeface="Karla" pitchFamily="34" charset="-122"/>
                <a:cs typeface="Karla" pitchFamily="34" charset="-120"/>
              </a:rPr>
              <a:t>Wants a plan rather than a change.</a:t>
            </a:r>
            <a:endParaRPr lang="en-US" sz="1250" dirty="0"/>
          </a:p>
        </p:txBody>
      </p:sp>
      <p:sp>
        <p:nvSpPr>
          <p:cNvPr id="20" name="Shape 18"/>
          <p:cNvSpPr/>
          <p:nvPr/>
        </p:nvSpPr>
        <p:spPr>
          <a:xfrm>
            <a:off x="6537960" y="4681728"/>
            <a:ext cx="91440" cy="91440"/>
          </a:xfrm>
          <a:prstGeom prst="ellipse">
            <a:avLst/>
          </a:prstGeom>
          <a:solidFill>
            <a:srgbClr val="D6CFC0"/>
          </a:solidFill>
          <a:ln/>
        </p:spPr>
      </p:sp>
      <p:sp>
        <p:nvSpPr>
          <p:cNvPr id="21" name="Text 19"/>
          <p:cNvSpPr txBox="1"/>
          <p:nvPr/>
        </p:nvSpPr>
        <p:spPr>
          <a:xfrm>
            <a:off x="6793992" y="4572000"/>
            <a:ext cx="4480560" cy="502920"/>
          </a:xfrm>
          <a:prstGeom prst="rect">
            <a:avLst/>
          </a:prstGeom>
          <a:noFill/>
          <a:ln/>
        </p:spPr>
        <p:txBody>
          <a:bodyPr wrap="square" lIns="0" tIns="0" rIns="0" bIns="0" rtlCol="0" anchor="ctr"/>
          <a:lstStyle/>
          <a:p>
            <a:pPr indent="0" marL="0">
              <a:lnSpc>
                <a:spcPts val="1900"/>
              </a:lnSpc>
              <a:buNone/>
            </a:pPr>
            <a:r>
              <a:rPr lang="en-US" sz="1250" dirty="0">
                <a:solidFill>
                  <a:srgbClr val="54504A"/>
                </a:solidFill>
                <a:latin typeface="Karla" pitchFamily="34" charset="0"/>
                <a:ea typeface="Karla" pitchFamily="34" charset="-122"/>
                <a:cs typeface="Karla" pitchFamily="34" charset="-120"/>
              </a:rPr>
              <a:t>Pre revenue, looking for a co founder.</a:t>
            </a:r>
            <a:endParaRPr lang="en-US" sz="1250" dirty="0"/>
          </a:p>
        </p:txBody>
      </p:sp>
      <p:sp>
        <p:nvSpPr>
          <p:cNvPr id="22" name="Shape 20"/>
          <p:cNvSpPr/>
          <p:nvPr/>
        </p:nvSpPr>
        <p:spPr>
          <a:xfrm>
            <a:off x="6537960" y="5248656"/>
            <a:ext cx="91440" cy="91440"/>
          </a:xfrm>
          <a:prstGeom prst="ellipse">
            <a:avLst/>
          </a:prstGeom>
          <a:solidFill>
            <a:srgbClr val="D6CFC0"/>
          </a:solidFill>
          <a:ln/>
        </p:spPr>
      </p:sp>
      <p:sp>
        <p:nvSpPr>
          <p:cNvPr id="23" name="Text 21"/>
          <p:cNvSpPr txBox="1"/>
          <p:nvPr/>
        </p:nvSpPr>
        <p:spPr>
          <a:xfrm>
            <a:off x="6793992" y="5138928"/>
            <a:ext cx="4480560" cy="502920"/>
          </a:xfrm>
          <a:prstGeom prst="rect">
            <a:avLst/>
          </a:prstGeom>
          <a:noFill/>
          <a:ln/>
        </p:spPr>
        <p:txBody>
          <a:bodyPr wrap="square" lIns="0" tIns="0" rIns="0" bIns="0" rtlCol="0" anchor="ctr"/>
          <a:lstStyle/>
          <a:p>
            <a:pPr indent="0" marL="0">
              <a:lnSpc>
                <a:spcPts val="1900"/>
              </a:lnSpc>
              <a:buNone/>
            </a:pPr>
            <a:r>
              <a:rPr lang="en-US" sz="1250" dirty="0">
                <a:solidFill>
                  <a:srgbClr val="54504A"/>
                </a:solidFill>
                <a:latin typeface="Karla" pitchFamily="34" charset="0"/>
                <a:ea typeface="Karla" pitchFamily="34" charset="-122"/>
                <a:cs typeface="Karla" pitchFamily="34" charset="-120"/>
              </a:rPr>
              <a:t>Mainly wants agreeing with.</a:t>
            </a:r>
            <a:endParaRPr lang="en-US" sz="12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0071B"/>
        </a:solidFill>
      </p:bgPr>
    </p:bg>
    <p:spTree>
      <p:nvGrpSpPr>
        <p:cNvPr id="1" name=""/>
        <p:cNvGrpSpPr/>
        <p:nvPr/>
      </p:nvGrpSpPr>
      <p:grpSpPr>
        <a:xfrm>
          <a:off x="0" y="0"/>
          <a:ext cx="0" cy="0"/>
          <a:chOff x="0" y="0"/>
          <a:chExt cx="0" cy="0"/>
        </a:xfrm>
      </p:grpSpPr>
      <p:sp>
        <p:nvSpPr>
          <p:cNvPr id="2" name="Text 0"/>
          <p:cNvSpPr txBox="1"/>
          <p:nvPr/>
        </p:nvSpPr>
        <p:spPr>
          <a:xfrm>
            <a:off x="868680" y="1371600"/>
            <a:ext cx="7315200" cy="274320"/>
          </a:xfrm>
          <a:prstGeom prst="rect">
            <a:avLst/>
          </a:prstGeom>
          <a:noFill/>
          <a:ln/>
        </p:spPr>
        <p:txBody>
          <a:bodyPr wrap="square" lIns="0" tIns="0" rIns="0" bIns="0" rtlCol="0" anchor="ctr"/>
          <a:lstStyle/>
          <a:p>
            <a:pPr indent="0" marL="0">
              <a:buNone/>
            </a:pPr>
            <a:r>
              <a:rPr lang="en-US" sz="1100" b="1" spc="260" kern="0" dirty="0">
                <a:solidFill>
                  <a:srgbClr val="00B28F"/>
                </a:solidFill>
                <a:latin typeface="Karla" pitchFamily="34" charset="0"/>
                <a:ea typeface="Karla" pitchFamily="34" charset="-122"/>
                <a:cs typeface="Karla" pitchFamily="34" charset="-120"/>
              </a:rPr>
              <a:t>One</a:t>
            </a:r>
            <a:endParaRPr lang="en-US" sz="1100" dirty="0"/>
          </a:p>
        </p:txBody>
      </p:sp>
      <p:sp>
        <p:nvSpPr>
          <p:cNvPr id="3" name="Text 1"/>
          <p:cNvSpPr txBox="1"/>
          <p:nvPr/>
        </p:nvSpPr>
        <p:spPr>
          <a:xfrm>
            <a:off x="868680" y="1828800"/>
            <a:ext cx="9326880" cy="2011680"/>
          </a:xfrm>
          <a:prstGeom prst="rect">
            <a:avLst/>
          </a:prstGeom>
          <a:noFill/>
          <a:ln/>
        </p:spPr>
        <p:txBody>
          <a:bodyPr wrap="square" lIns="0" tIns="0" rIns="0" bIns="0" rtlCol="0" anchor="ctr"/>
          <a:lstStyle/>
          <a:p>
            <a:pPr indent="0" marL="0">
              <a:lnSpc>
                <a:spcPts val="5000"/>
              </a:lnSpc>
              <a:buNone/>
            </a:pPr>
            <a:r>
              <a:rPr lang="en-US" sz="4400" dirty="0">
                <a:solidFill>
                  <a:srgbClr val="F7F1E4"/>
                </a:solidFill>
                <a:latin typeface="Georgia" pitchFamily="34" charset="0"/>
                <a:ea typeface="Georgia" pitchFamily="34" charset="-122"/>
                <a:cs typeface="Georgia" pitchFamily="34" charset="-120"/>
              </a:rPr>
              <a:t>Things you can run</a:t>
            </a:r>
            <a:endParaRPr lang="en-US" sz="4400" dirty="0"/>
          </a:p>
          <a:p>
            <a:pPr indent="0" marL="0">
              <a:lnSpc>
                <a:spcPts val="5000"/>
              </a:lnSpc>
              <a:buNone/>
            </a:pPr>
            <a:r>
              <a:rPr lang="en-US" sz="4400" dirty="0">
                <a:solidFill>
                  <a:srgbClr val="F7F1E4"/>
                </a:solidFill>
                <a:latin typeface="Georgia" pitchFamily="34" charset="0"/>
                <a:ea typeface="Georgia" pitchFamily="34" charset="-122"/>
                <a:cs typeface="Georgia" pitchFamily="34" charset="-120"/>
              </a:rPr>
              <a:t>on your own.</a:t>
            </a:r>
            <a:endParaRPr lang="en-US" sz="4400" dirty="0"/>
          </a:p>
        </p:txBody>
      </p:sp>
      <p:sp>
        <p:nvSpPr>
          <p:cNvPr id="4" name="Text 2"/>
          <p:cNvSpPr txBox="1"/>
          <p:nvPr/>
        </p:nvSpPr>
        <p:spPr>
          <a:xfrm>
            <a:off x="868680" y="3977640"/>
            <a:ext cx="7863840" cy="1280160"/>
          </a:xfrm>
          <a:prstGeom prst="rect">
            <a:avLst/>
          </a:prstGeom>
          <a:noFill/>
          <a:ln/>
        </p:spPr>
        <p:txBody>
          <a:bodyPr wrap="square" lIns="0" tIns="0" rIns="0" bIns="0" rtlCol="0" anchor="ctr"/>
          <a:lstStyle/>
          <a:p>
            <a:pPr indent="0" marL="0">
              <a:lnSpc>
                <a:spcPts val="2400"/>
              </a:lnSpc>
              <a:buNone/>
            </a:pPr>
            <a:r>
              <a:rPr lang="en-US" sz="1500" dirty="0">
                <a:solidFill>
                  <a:srgbClr val="B9B3A6"/>
                </a:solidFill>
                <a:latin typeface="Karla" pitchFamily="34" charset="0"/>
                <a:ea typeface="Karla" pitchFamily="34" charset="-122"/>
                <a:cs typeface="Karla" pitchFamily="34" charset="-120"/>
              </a:rPr>
              <a:t>Nothing here needs an hour of my time to start working. The cheap end, and for a fair number of people the right end.</a:t>
            </a:r>
            <a:endParaRPr lang="en-US" sz="1500" dirty="0"/>
          </a:p>
        </p:txBody>
      </p:sp>
      <p:sp>
        <p:nvSpPr>
          <p:cNvPr id="5" name="Shape 3"/>
          <p:cNvSpPr/>
          <p:nvPr/>
        </p:nvSpPr>
        <p:spPr>
          <a:xfrm>
            <a:off x="11533327" y="6355080"/>
            <a:ext cx="118872" cy="118872"/>
          </a:xfrm>
          <a:prstGeom prst="ellipse">
            <a:avLst/>
          </a:prstGeom>
          <a:solidFill>
            <a:srgbClr val="00B28F"/>
          </a:solidFill>
          <a:ln/>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6F1"/>
        </a:solidFill>
      </p:bgPr>
    </p:bg>
    <p:spTree>
      <p:nvGrpSpPr>
        <p:cNvPr id="1" name=""/>
        <p:cNvGrpSpPr/>
        <p:nvPr/>
      </p:nvGrpSpPr>
      <p:grpSpPr>
        <a:xfrm>
          <a:off x="0" y="0"/>
          <a:ext cx="0" cy="0"/>
          <a:chOff x="0" y="0"/>
          <a:chExt cx="0" cy="0"/>
        </a:xfrm>
      </p:grpSpPr>
      <p:sp>
        <p:nvSpPr>
          <p:cNvPr id="2" name="Text 0"/>
          <p:cNvSpPr txBox="1"/>
          <p:nvPr/>
        </p:nvSpPr>
        <p:spPr>
          <a:xfrm>
            <a:off x="868680" y="658368"/>
            <a:ext cx="7315200" cy="274320"/>
          </a:xfrm>
          <a:prstGeom prst="rect">
            <a:avLst/>
          </a:prstGeom>
          <a:noFill/>
          <a:ln/>
        </p:spPr>
        <p:txBody>
          <a:bodyPr wrap="square" lIns="0" tIns="0" rIns="0" bIns="0" rtlCol="0" anchor="ctr"/>
          <a:lstStyle/>
          <a:p>
            <a:pPr indent="0" marL="0">
              <a:buNone/>
            </a:pPr>
            <a:r>
              <a:rPr lang="en-US" sz="1000" b="1" spc="240" kern="0" dirty="0">
                <a:solidFill>
                  <a:srgbClr val="06705C"/>
                </a:solidFill>
                <a:latin typeface="Karla" pitchFamily="34" charset="0"/>
                <a:ea typeface="Karla" pitchFamily="34" charset="-122"/>
                <a:cs typeface="Karla" pitchFamily="34" charset="-120"/>
              </a:rPr>
              <a:t>One</a:t>
            </a:r>
            <a:endParaRPr lang="en-US" sz="1000" dirty="0"/>
          </a:p>
        </p:txBody>
      </p:sp>
      <p:sp>
        <p:nvSpPr>
          <p:cNvPr id="3" name="Shape 1"/>
          <p:cNvSpPr/>
          <p:nvPr/>
        </p:nvSpPr>
        <p:spPr>
          <a:xfrm>
            <a:off x="868680" y="1024128"/>
            <a:ext cx="502920" cy="25603"/>
          </a:xfrm>
          <a:prstGeom prst="rect">
            <a:avLst/>
          </a:prstGeom>
          <a:solidFill>
            <a:srgbClr val="00071B"/>
          </a:solidFill>
          <a:ln/>
        </p:spPr>
      </p:sp>
      <p:sp>
        <p:nvSpPr>
          <p:cNvPr id="4" name="Text 2"/>
          <p:cNvSpPr txBox="1"/>
          <p:nvPr/>
        </p:nvSpPr>
        <p:spPr>
          <a:xfrm>
            <a:off x="868680" y="1280160"/>
            <a:ext cx="9692640" cy="960120"/>
          </a:xfrm>
          <a:prstGeom prst="rect">
            <a:avLst/>
          </a:prstGeom>
          <a:noFill/>
          <a:ln/>
        </p:spPr>
        <p:txBody>
          <a:bodyPr wrap="square" lIns="0" tIns="0" rIns="0" bIns="0" rtlCol="0" anchor="ctr"/>
          <a:lstStyle/>
          <a:p>
            <a:pPr indent="0" marL="0">
              <a:lnSpc>
                <a:spcPts val="3600"/>
              </a:lnSpc>
              <a:buNone/>
            </a:pPr>
            <a:r>
              <a:rPr lang="en-US" sz="3000" dirty="0">
                <a:solidFill>
                  <a:srgbClr val="171512"/>
                </a:solidFill>
                <a:latin typeface="Georgia" pitchFamily="34" charset="0"/>
                <a:ea typeface="Georgia" pitchFamily="34" charset="-122"/>
                <a:cs typeface="Georgia" pitchFamily="34" charset="-120"/>
              </a:rPr>
              <a:t>Software, and somebody looking after the site.</a:t>
            </a:r>
            <a:endParaRPr lang="en-US" sz="3000" dirty="0"/>
          </a:p>
        </p:txBody>
      </p:sp>
      <p:sp>
        <p:nvSpPr>
          <p:cNvPr id="5" name="Text 3"/>
          <p:cNvSpPr txBox="1"/>
          <p:nvPr/>
        </p:nvSpPr>
        <p:spPr>
          <a:xfrm>
            <a:off x="868680" y="2240280"/>
            <a:ext cx="8595360" cy="731520"/>
          </a:xfrm>
          <a:prstGeom prst="rect">
            <a:avLst/>
          </a:prstGeom>
          <a:noFill/>
          <a:ln/>
        </p:spPr>
        <p:txBody>
          <a:bodyPr wrap="square" lIns="0" tIns="0" rIns="0" bIns="0" rtlCol="0" anchor="ctr"/>
          <a:lstStyle/>
          <a:p>
            <a:pPr indent="0" marL="0">
              <a:lnSpc>
                <a:spcPts val="2100"/>
              </a:lnSpc>
              <a:buNone/>
            </a:pPr>
            <a:r>
              <a:rPr lang="en-US" sz="1350" dirty="0">
                <a:solidFill>
                  <a:srgbClr val="54504A"/>
                </a:solidFill>
                <a:latin typeface="Karla" pitchFamily="34" charset="0"/>
                <a:ea typeface="Karla" pitchFamily="34" charset="-122"/>
                <a:cs typeface="Karla" pitchFamily="34" charset="-120"/>
              </a:rPr>
              <a:t>Both are rolling, both cancel whenever, and neither one needs a call to start.</a:t>
            </a:r>
            <a:endParaRPr lang="en-US" sz="1350" dirty="0"/>
          </a:p>
        </p:txBody>
      </p:sp>
      <p:sp>
        <p:nvSpPr>
          <p:cNvPr id="6" name="Shape 4"/>
          <p:cNvSpPr/>
          <p:nvPr/>
        </p:nvSpPr>
        <p:spPr>
          <a:xfrm>
            <a:off x="11533327" y="6355080"/>
            <a:ext cx="118872" cy="118872"/>
          </a:xfrm>
          <a:prstGeom prst="ellipse">
            <a:avLst/>
          </a:prstGeom>
          <a:solidFill>
            <a:srgbClr val="00B28F"/>
          </a:solidFill>
          <a:ln/>
        </p:spPr>
      </p:sp>
      <p:sp>
        <p:nvSpPr>
          <p:cNvPr id="7" name="Shape 5"/>
          <p:cNvSpPr/>
          <p:nvPr/>
        </p:nvSpPr>
        <p:spPr>
          <a:xfrm>
            <a:off x="868680" y="3017520"/>
            <a:ext cx="5029200" cy="2697480"/>
          </a:xfrm>
          <a:prstGeom prst="rect">
            <a:avLst/>
          </a:prstGeom>
          <a:solidFill>
            <a:srgbClr val="FFFFFF"/>
          </a:solidFill>
          <a:ln w="9525">
            <a:solidFill>
              <a:srgbClr val="D6CFC0"/>
            </a:solidFill>
            <a:prstDash val="solid"/>
          </a:ln>
        </p:spPr>
      </p:sp>
      <p:sp>
        <p:nvSpPr>
          <p:cNvPr id="8" name="Text 6"/>
          <p:cNvSpPr txBox="1"/>
          <p:nvPr/>
        </p:nvSpPr>
        <p:spPr>
          <a:xfrm>
            <a:off x="1197864" y="3291840"/>
            <a:ext cx="2880360" cy="384048"/>
          </a:xfrm>
          <a:prstGeom prst="rect">
            <a:avLst/>
          </a:prstGeom>
          <a:noFill/>
          <a:ln/>
        </p:spPr>
        <p:txBody>
          <a:bodyPr wrap="square" lIns="0" tIns="0" rIns="0" bIns="0" rtlCol="0" anchor="ctr"/>
          <a:lstStyle/>
          <a:p>
            <a:pPr indent="0" marL="0">
              <a:buNone/>
            </a:pPr>
            <a:r>
              <a:rPr lang="en-US" sz="1900" dirty="0">
                <a:solidFill>
                  <a:srgbClr val="171512"/>
                </a:solidFill>
                <a:latin typeface="Georgia" pitchFamily="34" charset="0"/>
                <a:ea typeface="Georgia" pitchFamily="34" charset="-122"/>
                <a:cs typeface="Georgia" pitchFamily="34" charset="-120"/>
              </a:rPr>
              <a:t>ElliottOS</a:t>
            </a:r>
            <a:endParaRPr lang="en-US" sz="1900" dirty="0"/>
          </a:p>
        </p:txBody>
      </p:sp>
      <p:sp>
        <p:nvSpPr>
          <p:cNvPr id="9" name="Text 7"/>
          <p:cNvSpPr txBox="1"/>
          <p:nvPr/>
        </p:nvSpPr>
        <p:spPr>
          <a:xfrm>
            <a:off x="3886200" y="3346704"/>
            <a:ext cx="1691640" cy="292608"/>
          </a:xfrm>
          <a:prstGeom prst="rect">
            <a:avLst/>
          </a:prstGeom>
          <a:noFill/>
          <a:ln/>
        </p:spPr>
        <p:txBody>
          <a:bodyPr wrap="square" lIns="0" tIns="0" rIns="0" bIns="0" rtlCol="0" anchor="ctr"/>
          <a:lstStyle/>
          <a:p>
            <a:pPr algn="r" indent="0" marL="0">
              <a:buNone/>
            </a:pPr>
            <a:r>
              <a:rPr lang="en-US" sz="1250" b="1" dirty="0">
                <a:solidFill>
                  <a:srgbClr val="06705C"/>
                </a:solidFill>
                <a:latin typeface="Karla" pitchFamily="34" charset="0"/>
                <a:ea typeface="Karla" pitchFamily="34" charset="-122"/>
                <a:cs typeface="Karla" pitchFamily="34" charset="-120"/>
              </a:rPr>
              <a:t>£50 a month</a:t>
            </a:r>
            <a:endParaRPr lang="en-US" sz="1250" dirty="0"/>
          </a:p>
        </p:txBody>
      </p:sp>
      <p:sp>
        <p:nvSpPr>
          <p:cNvPr id="10" name="Text 8"/>
          <p:cNvSpPr txBox="1"/>
          <p:nvPr/>
        </p:nvSpPr>
        <p:spPr>
          <a:xfrm>
            <a:off x="1197864" y="3730752"/>
            <a:ext cx="4370832" cy="320040"/>
          </a:xfrm>
          <a:prstGeom prst="rect">
            <a:avLst/>
          </a:prstGeom>
          <a:noFill/>
          <a:ln/>
        </p:spPr>
        <p:txBody>
          <a:bodyPr wrap="square" lIns="0" tIns="0" rIns="0" bIns="0" rtlCol="0" anchor="ctr"/>
          <a:lstStyle/>
          <a:p>
            <a:pPr indent="0" marL="0">
              <a:buNone/>
            </a:pPr>
            <a:r>
              <a:rPr lang="en-US" sz="1300" i="1" dirty="0">
                <a:solidFill>
                  <a:srgbClr val="54504A"/>
                </a:solidFill>
                <a:latin typeface="Georgia" pitchFamily="34" charset="0"/>
                <a:ea typeface="Georgia" pitchFamily="34" charset="-122"/>
                <a:cs typeface="Georgia" pitchFamily="34" charset="-120"/>
              </a:rPr>
              <a:t>A week that runs itself</a:t>
            </a:r>
            <a:endParaRPr lang="en-US" sz="1300" dirty="0"/>
          </a:p>
        </p:txBody>
      </p:sp>
      <p:sp>
        <p:nvSpPr>
          <p:cNvPr id="11" name="Text 9"/>
          <p:cNvSpPr txBox="1"/>
          <p:nvPr/>
        </p:nvSpPr>
        <p:spPr>
          <a:xfrm>
            <a:off x="1197864" y="4151376"/>
            <a:ext cx="4370832" cy="1325880"/>
          </a:xfrm>
          <a:prstGeom prst="rect">
            <a:avLst/>
          </a:prstGeom>
          <a:noFill/>
          <a:ln/>
        </p:spPr>
        <p:txBody>
          <a:bodyPr wrap="square" lIns="0" tIns="0" rIns="0" bIns="0" rtlCol="0" anchor="ctr"/>
          <a:lstStyle/>
          <a:p>
            <a:pPr indent="0" marL="0">
              <a:lnSpc>
                <a:spcPts val="1700"/>
              </a:lnSpc>
              <a:buNone/>
            </a:pPr>
            <a:r>
              <a:rPr lang="en-US" sz="1100" dirty="0">
                <a:solidFill>
                  <a:srgbClr val="54504A"/>
                </a:solidFill>
                <a:latin typeface="Karla" pitchFamily="34" charset="0"/>
                <a:ea typeface="Karla" pitchFamily="34" charset="-122"/>
                <a:cs typeface="Karla" pitchFamily="34" charset="-120"/>
              </a:rPr>
              <a:t>One connected system that runs your whole life and work: Alfred, six orbits, the daily loop, the systems library and a private vault. It comes free with every consulting tier.</a:t>
            </a:r>
            <a:endParaRPr lang="en-US" sz="1100" dirty="0"/>
          </a:p>
        </p:txBody>
      </p:sp>
      <p:sp>
        <p:nvSpPr>
          <p:cNvPr id="12" name="Shape 10"/>
          <p:cNvSpPr/>
          <p:nvPr/>
        </p:nvSpPr>
        <p:spPr>
          <a:xfrm>
            <a:off x="6263640" y="3017520"/>
            <a:ext cx="5029200" cy="2697480"/>
          </a:xfrm>
          <a:prstGeom prst="rect">
            <a:avLst/>
          </a:prstGeom>
          <a:solidFill>
            <a:srgbClr val="FFFFFF"/>
          </a:solidFill>
          <a:ln w="9525">
            <a:solidFill>
              <a:srgbClr val="D6CFC0"/>
            </a:solidFill>
            <a:prstDash val="solid"/>
          </a:ln>
        </p:spPr>
      </p:sp>
      <p:sp>
        <p:nvSpPr>
          <p:cNvPr id="13" name="Text 11"/>
          <p:cNvSpPr txBox="1"/>
          <p:nvPr/>
        </p:nvSpPr>
        <p:spPr>
          <a:xfrm>
            <a:off x="6592824" y="3291840"/>
            <a:ext cx="2880360" cy="384048"/>
          </a:xfrm>
          <a:prstGeom prst="rect">
            <a:avLst/>
          </a:prstGeom>
          <a:noFill/>
          <a:ln/>
        </p:spPr>
        <p:txBody>
          <a:bodyPr wrap="square" lIns="0" tIns="0" rIns="0" bIns="0" rtlCol="0" anchor="ctr"/>
          <a:lstStyle/>
          <a:p>
            <a:pPr indent="0" marL="0">
              <a:buNone/>
            </a:pPr>
            <a:r>
              <a:rPr lang="en-US" sz="1900" dirty="0">
                <a:solidFill>
                  <a:srgbClr val="171512"/>
                </a:solidFill>
                <a:latin typeface="Georgia" pitchFamily="34" charset="0"/>
                <a:ea typeface="Georgia" pitchFamily="34" charset="-122"/>
                <a:cs typeface="Georgia" pitchFamily="34" charset="-120"/>
              </a:rPr>
              <a:t>Website care</a:t>
            </a:r>
            <a:endParaRPr lang="en-US" sz="1900" dirty="0"/>
          </a:p>
        </p:txBody>
      </p:sp>
      <p:sp>
        <p:nvSpPr>
          <p:cNvPr id="14" name="Text 12"/>
          <p:cNvSpPr txBox="1"/>
          <p:nvPr/>
        </p:nvSpPr>
        <p:spPr>
          <a:xfrm>
            <a:off x="9281160" y="3346704"/>
            <a:ext cx="1691640" cy="292608"/>
          </a:xfrm>
          <a:prstGeom prst="rect">
            <a:avLst/>
          </a:prstGeom>
          <a:noFill/>
          <a:ln/>
        </p:spPr>
        <p:txBody>
          <a:bodyPr wrap="square" lIns="0" tIns="0" rIns="0" bIns="0" rtlCol="0" anchor="ctr"/>
          <a:lstStyle/>
          <a:p>
            <a:pPr algn="r" indent="0" marL="0">
              <a:buNone/>
            </a:pPr>
            <a:r>
              <a:rPr lang="en-US" sz="1250" b="1" dirty="0">
                <a:solidFill>
                  <a:srgbClr val="06705C"/>
                </a:solidFill>
                <a:latin typeface="Karla" pitchFamily="34" charset="0"/>
                <a:ea typeface="Karla" pitchFamily="34" charset="-122"/>
                <a:cs typeface="Karla" pitchFamily="34" charset="-120"/>
              </a:rPr>
              <a:t>£75 a month</a:t>
            </a:r>
            <a:endParaRPr lang="en-US" sz="1250" dirty="0"/>
          </a:p>
        </p:txBody>
      </p:sp>
      <p:sp>
        <p:nvSpPr>
          <p:cNvPr id="15" name="Text 13"/>
          <p:cNvSpPr txBox="1"/>
          <p:nvPr/>
        </p:nvSpPr>
        <p:spPr>
          <a:xfrm>
            <a:off x="6592824" y="3730752"/>
            <a:ext cx="4370832" cy="320040"/>
          </a:xfrm>
          <a:prstGeom prst="rect">
            <a:avLst/>
          </a:prstGeom>
          <a:noFill/>
          <a:ln/>
        </p:spPr>
        <p:txBody>
          <a:bodyPr wrap="square" lIns="0" tIns="0" rIns="0" bIns="0" rtlCol="0" anchor="ctr"/>
          <a:lstStyle/>
          <a:p>
            <a:pPr indent="0" marL="0">
              <a:buNone/>
            </a:pPr>
            <a:r>
              <a:rPr lang="en-US" sz="1300" i="1" dirty="0">
                <a:solidFill>
                  <a:srgbClr val="54504A"/>
                </a:solidFill>
                <a:latin typeface="Georgia" pitchFamily="34" charset="0"/>
                <a:ea typeface="Georgia" pitchFamily="34" charset="-122"/>
                <a:cs typeface="Georgia" pitchFamily="34" charset="-120"/>
              </a:rPr>
              <a:t>Never think about your website again</a:t>
            </a:r>
            <a:endParaRPr lang="en-US" sz="1300" dirty="0"/>
          </a:p>
        </p:txBody>
      </p:sp>
      <p:sp>
        <p:nvSpPr>
          <p:cNvPr id="16" name="Text 14"/>
          <p:cNvSpPr txBox="1"/>
          <p:nvPr/>
        </p:nvSpPr>
        <p:spPr>
          <a:xfrm>
            <a:off x="6592824" y="4151376"/>
            <a:ext cx="4370832" cy="1325880"/>
          </a:xfrm>
          <a:prstGeom prst="rect">
            <a:avLst/>
          </a:prstGeom>
          <a:noFill/>
          <a:ln/>
        </p:spPr>
        <p:txBody>
          <a:bodyPr wrap="square" lIns="0" tIns="0" rIns="0" bIns="0" rtlCol="0" anchor="ctr"/>
          <a:lstStyle/>
          <a:p>
            <a:pPr indent="0" marL="0">
              <a:lnSpc>
                <a:spcPts val="1700"/>
              </a:lnSpc>
              <a:buNone/>
            </a:pPr>
            <a:r>
              <a:rPr lang="en-US" sz="1100" dirty="0">
                <a:solidFill>
                  <a:srgbClr val="54504A"/>
                </a:solidFill>
                <a:latin typeface="Karla" pitchFamily="34" charset="0"/>
                <a:ea typeface="Karla" pitchFamily="34" charset="-122"/>
                <a:cs typeface="Karla" pitchFamily="34" charset="-120"/>
              </a:rPr>
              <a:t>Hosting, updates, backups, monitoring and small changes. If something breaks it is fixed before you notice, and if you want a paragraph changed you send me a message rather than finding somebody.</a:t>
            </a:r>
            <a:endParaRPr lang="en-US" sz="1100" dirty="0"/>
          </a:p>
        </p:txBody>
      </p:sp>
      <p:sp>
        <p:nvSpPr>
          <p:cNvPr id="17" name="Text 15"/>
          <p:cNvSpPr txBox="1"/>
          <p:nvPr/>
        </p:nvSpPr>
        <p:spPr>
          <a:xfrm>
            <a:off x="868680" y="5943600"/>
            <a:ext cx="10424160" cy="365760"/>
          </a:xfrm>
          <a:prstGeom prst="rect">
            <a:avLst/>
          </a:prstGeom>
          <a:noFill/>
          <a:ln/>
        </p:spPr>
        <p:txBody>
          <a:bodyPr wrap="square" lIns="0" tIns="0" rIns="0" bIns="0" rtlCol="0" anchor="ctr"/>
          <a:lstStyle/>
          <a:p>
            <a:pPr indent="0" marL="0">
              <a:buNone/>
            </a:pPr>
            <a:r>
              <a:rPr lang="en-US" sz="1050" dirty="0">
                <a:solidFill>
                  <a:srgbClr val="6E6A5E"/>
                </a:solidFill>
                <a:latin typeface="Karla" pitchFamily="34" charset="0"/>
                <a:ea typeface="Karla" pitchFamily="34" charset="-122"/>
                <a:cs typeface="Karla" pitchFamily="34" charset="-120"/>
              </a:rPr>
              <a:t>ElliottOS is included free with every consulting tier. Website care is included for the first three months of any build.</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0071B"/>
        </a:solidFill>
      </p:bgPr>
    </p:bg>
    <p:spTree>
      <p:nvGrpSpPr>
        <p:cNvPr id="1" name=""/>
        <p:cNvGrpSpPr/>
        <p:nvPr/>
      </p:nvGrpSpPr>
      <p:grpSpPr>
        <a:xfrm>
          <a:off x="0" y="0"/>
          <a:ext cx="0" cy="0"/>
          <a:chOff x="0" y="0"/>
          <a:chExt cx="0" cy="0"/>
        </a:xfrm>
      </p:grpSpPr>
      <p:sp>
        <p:nvSpPr>
          <p:cNvPr id="2" name="Text 0"/>
          <p:cNvSpPr txBox="1"/>
          <p:nvPr/>
        </p:nvSpPr>
        <p:spPr>
          <a:xfrm>
            <a:off x="868680" y="1371600"/>
            <a:ext cx="7315200" cy="274320"/>
          </a:xfrm>
          <a:prstGeom prst="rect">
            <a:avLst/>
          </a:prstGeom>
          <a:noFill/>
          <a:ln/>
        </p:spPr>
        <p:txBody>
          <a:bodyPr wrap="square" lIns="0" tIns="0" rIns="0" bIns="0" rtlCol="0" anchor="ctr"/>
          <a:lstStyle/>
          <a:p>
            <a:pPr indent="0" marL="0">
              <a:buNone/>
            </a:pPr>
            <a:r>
              <a:rPr lang="en-US" sz="1100" b="1" spc="260" kern="0" dirty="0">
                <a:solidFill>
                  <a:srgbClr val="00B28F"/>
                </a:solidFill>
                <a:latin typeface="Karla" pitchFamily="34" charset="0"/>
                <a:ea typeface="Karla" pitchFamily="34" charset="-122"/>
                <a:cs typeface="Karla" pitchFamily="34" charset="-120"/>
              </a:rPr>
              <a:t>Two</a:t>
            </a:r>
            <a:endParaRPr lang="en-US" sz="1100" dirty="0"/>
          </a:p>
        </p:txBody>
      </p:sp>
      <p:sp>
        <p:nvSpPr>
          <p:cNvPr id="3" name="Text 1"/>
          <p:cNvSpPr txBox="1"/>
          <p:nvPr/>
        </p:nvSpPr>
        <p:spPr>
          <a:xfrm>
            <a:off x="868680" y="1828800"/>
            <a:ext cx="9326880" cy="2011680"/>
          </a:xfrm>
          <a:prstGeom prst="rect">
            <a:avLst/>
          </a:prstGeom>
          <a:noFill/>
          <a:ln/>
        </p:spPr>
        <p:txBody>
          <a:bodyPr wrap="square" lIns="0" tIns="0" rIns="0" bIns="0" rtlCol="0" anchor="ctr"/>
          <a:lstStyle/>
          <a:p>
            <a:pPr indent="0" marL="0">
              <a:lnSpc>
                <a:spcPts val="5000"/>
              </a:lnSpc>
              <a:buNone/>
            </a:pPr>
            <a:r>
              <a:rPr lang="en-US" sz="4400" dirty="0">
                <a:solidFill>
                  <a:srgbClr val="F7F1E4"/>
                </a:solidFill>
                <a:latin typeface="Georgia" pitchFamily="34" charset="0"/>
                <a:ea typeface="Georgia" pitchFamily="34" charset="-122"/>
                <a:cs typeface="Georgia" pitchFamily="34" charset="-120"/>
              </a:rPr>
              <a:t>Things I build</a:t>
            </a:r>
            <a:endParaRPr lang="en-US" sz="4400" dirty="0"/>
          </a:p>
          <a:p>
            <a:pPr indent="0" marL="0">
              <a:lnSpc>
                <a:spcPts val="5000"/>
              </a:lnSpc>
              <a:buNone/>
            </a:pPr>
            <a:r>
              <a:rPr lang="en-US" sz="4400" dirty="0">
                <a:solidFill>
                  <a:srgbClr val="F7F1E4"/>
                </a:solidFill>
                <a:latin typeface="Georgia" pitchFamily="34" charset="0"/>
                <a:ea typeface="Georgia" pitchFamily="34" charset="-122"/>
                <a:cs typeface="Georgia" pitchFamily="34" charset="-120"/>
              </a:rPr>
              <a:t>for you.</a:t>
            </a:r>
            <a:endParaRPr lang="en-US" sz="4400" dirty="0"/>
          </a:p>
        </p:txBody>
      </p:sp>
      <p:sp>
        <p:nvSpPr>
          <p:cNvPr id="4" name="Text 2"/>
          <p:cNvSpPr txBox="1"/>
          <p:nvPr/>
        </p:nvSpPr>
        <p:spPr>
          <a:xfrm>
            <a:off x="868680" y="3977640"/>
            <a:ext cx="7863840" cy="1280160"/>
          </a:xfrm>
          <a:prstGeom prst="rect">
            <a:avLst/>
          </a:prstGeom>
          <a:noFill/>
          <a:ln/>
        </p:spPr>
        <p:txBody>
          <a:bodyPr wrap="square" lIns="0" tIns="0" rIns="0" bIns="0" rtlCol="0" anchor="ctr"/>
          <a:lstStyle/>
          <a:p>
            <a:pPr indent="0" marL="0">
              <a:lnSpc>
                <a:spcPts val="2400"/>
              </a:lnSpc>
              <a:buNone/>
            </a:pPr>
            <a:r>
              <a:rPr lang="en-US" sz="1500" dirty="0">
                <a:solidFill>
                  <a:srgbClr val="B9B3A6"/>
                </a:solidFill>
                <a:latin typeface="Karla" pitchFamily="34" charset="0"/>
                <a:ea typeface="Karla" pitchFamily="34" charset="-122"/>
                <a:cs typeface="Karla" pitchFamily="34" charset="-120"/>
              </a:rPr>
              <a:t>A fixed scope, a fixed price and an end date. You get the thing, and you get the files and the logins that go with it.</a:t>
            </a:r>
            <a:endParaRPr lang="en-US" sz="1500" dirty="0"/>
          </a:p>
        </p:txBody>
      </p:sp>
      <p:sp>
        <p:nvSpPr>
          <p:cNvPr id="5" name="Shape 3"/>
          <p:cNvSpPr/>
          <p:nvPr/>
        </p:nvSpPr>
        <p:spPr>
          <a:xfrm>
            <a:off x="11533327" y="6355080"/>
            <a:ext cx="118872" cy="118872"/>
          </a:xfrm>
          <a:prstGeom prst="ellipse">
            <a:avLst/>
          </a:prstGeom>
          <a:solidFill>
            <a:srgbClr val="00B28F"/>
          </a:solidFill>
          <a:ln/>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6F1"/>
        </a:solidFill>
      </p:bgPr>
    </p:bg>
    <p:spTree>
      <p:nvGrpSpPr>
        <p:cNvPr id="1" name=""/>
        <p:cNvGrpSpPr/>
        <p:nvPr/>
      </p:nvGrpSpPr>
      <p:grpSpPr>
        <a:xfrm>
          <a:off x="0" y="0"/>
          <a:ext cx="0" cy="0"/>
          <a:chOff x="0" y="0"/>
          <a:chExt cx="0" cy="0"/>
        </a:xfrm>
      </p:grpSpPr>
      <p:sp>
        <p:nvSpPr>
          <p:cNvPr id="2" name="Text 0"/>
          <p:cNvSpPr txBox="1"/>
          <p:nvPr/>
        </p:nvSpPr>
        <p:spPr>
          <a:xfrm>
            <a:off x="868680" y="658368"/>
            <a:ext cx="7315200" cy="274320"/>
          </a:xfrm>
          <a:prstGeom prst="rect">
            <a:avLst/>
          </a:prstGeom>
          <a:noFill/>
          <a:ln/>
        </p:spPr>
        <p:txBody>
          <a:bodyPr wrap="square" lIns="0" tIns="0" rIns="0" bIns="0" rtlCol="0" anchor="ctr"/>
          <a:lstStyle/>
          <a:p>
            <a:pPr indent="0" marL="0">
              <a:buNone/>
            </a:pPr>
            <a:r>
              <a:rPr lang="en-US" sz="1000" b="1" spc="240" kern="0" dirty="0">
                <a:solidFill>
                  <a:srgbClr val="06705C"/>
                </a:solidFill>
                <a:latin typeface="Karla" pitchFamily="34" charset="0"/>
                <a:ea typeface="Karla" pitchFamily="34" charset="-122"/>
                <a:cs typeface="Karla" pitchFamily="34" charset="-120"/>
              </a:rPr>
              <a:t>Two</a:t>
            </a:r>
            <a:endParaRPr lang="en-US" sz="1000" dirty="0"/>
          </a:p>
        </p:txBody>
      </p:sp>
      <p:sp>
        <p:nvSpPr>
          <p:cNvPr id="3" name="Shape 1"/>
          <p:cNvSpPr/>
          <p:nvPr/>
        </p:nvSpPr>
        <p:spPr>
          <a:xfrm>
            <a:off x="868680" y="1024128"/>
            <a:ext cx="502920" cy="25603"/>
          </a:xfrm>
          <a:prstGeom prst="rect">
            <a:avLst/>
          </a:prstGeom>
          <a:solidFill>
            <a:srgbClr val="00071B"/>
          </a:solidFill>
          <a:ln/>
        </p:spPr>
      </p:sp>
      <p:sp>
        <p:nvSpPr>
          <p:cNvPr id="4" name="Text 2"/>
          <p:cNvSpPr txBox="1"/>
          <p:nvPr/>
        </p:nvSpPr>
        <p:spPr>
          <a:xfrm>
            <a:off x="868680" y="1280160"/>
            <a:ext cx="9692640" cy="960120"/>
          </a:xfrm>
          <a:prstGeom prst="rect">
            <a:avLst/>
          </a:prstGeom>
          <a:noFill/>
          <a:ln/>
        </p:spPr>
        <p:txBody>
          <a:bodyPr wrap="square" lIns="0" tIns="0" rIns="0" bIns="0" rtlCol="0" anchor="ctr"/>
          <a:lstStyle/>
          <a:p>
            <a:pPr indent="0" marL="0">
              <a:lnSpc>
                <a:spcPts val="3600"/>
              </a:lnSpc>
              <a:buNone/>
            </a:pPr>
            <a:r>
              <a:rPr lang="en-US" sz="3000" dirty="0">
                <a:solidFill>
                  <a:srgbClr val="171512"/>
                </a:solidFill>
                <a:latin typeface="Georgia" pitchFamily="34" charset="0"/>
                <a:ea typeface="Georgia" pitchFamily="34" charset="-122"/>
                <a:cs typeface="Georgia" pitchFamily="34" charset="-120"/>
              </a:rPr>
              <a:t>A site, or the system itself.</a:t>
            </a:r>
            <a:endParaRPr lang="en-US" sz="3000" dirty="0"/>
          </a:p>
        </p:txBody>
      </p:sp>
      <p:sp>
        <p:nvSpPr>
          <p:cNvPr id="5" name="Text 3"/>
          <p:cNvSpPr txBox="1"/>
          <p:nvPr/>
        </p:nvSpPr>
        <p:spPr>
          <a:xfrm>
            <a:off x="868680" y="2240280"/>
            <a:ext cx="8595360" cy="731520"/>
          </a:xfrm>
          <a:prstGeom prst="rect">
            <a:avLst/>
          </a:prstGeom>
          <a:noFill/>
          <a:ln/>
        </p:spPr>
        <p:txBody>
          <a:bodyPr wrap="square" lIns="0" tIns="0" rIns="0" bIns="0" rtlCol="0" anchor="ctr"/>
          <a:lstStyle/>
          <a:p>
            <a:pPr indent="0" marL="0">
              <a:lnSpc>
                <a:spcPts val="2100"/>
              </a:lnSpc>
              <a:buNone/>
            </a:pPr>
            <a:r>
              <a:rPr lang="en-US" sz="1350" dirty="0">
                <a:solidFill>
                  <a:srgbClr val="54504A"/>
                </a:solidFill>
                <a:latin typeface="Karla" pitchFamily="34" charset="0"/>
                <a:ea typeface="Karla" pitchFamily="34" charset="-122"/>
                <a:cs typeface="Karla" pitchFamily="34" charset="-120"/>
              </a:rPr>
              <a:t>Both are yours to keep. If we stop working together the business does not lose anything it was running on.</a:t>
            </a:r>
            <a:endParaRPr lang="en-US" sz="1350" dirty="0"/>
          </a:p>
        </p:txBody>
      </p:sp>
      <p:sp>
        <p:nvSpPr>
          <p:cNvPr id="6" name="Shape 4"/>
          <p:cNvSpPr/>
          <p:nvPr/>
        </p:nvSpPr>
        <p:spPr>
          <a:xfrm>
            <a:off x="11533327" y="6355080"/>
            <a:ext cx="118872" cy="118872"/>
          </a:xfrm>
          <a:prstGeom prst="ellipse">
            <a:avLst/>
          </a:prstGeom>
          <a:solidFill>
            <a:srgbClr val="00B28F"/>
          </a:solidFill>
          <a:ln/>
        </p:spPr>
      </p:sp>
      <p:sp>
        <p:nvSpPr>
          <p:cNvPr id="7" name="Shape 5"/>
          <p:cNvSpPr/>
          <p:nvPr/>
        </p:nvSpPr>
        <p:spPr>
          <a:xfrm>
            <a:off x="868680" y="3017520"/>
            <a:ext cx="5029200" cy="2697480"/>
          </a:xfrm>
          <a:prstGeom prst="rect">
            <a:avLst/>
          </a:prstGeom>
          <a:solidFill>
            <a:srgbClr val="FFFFFF"/>
          </a:solidFill>
          <a:ln w="9525">
            <a:solidFill>
              <a:srgbClr val="D6CFC0"/>
            </a:solidFill>
            <a:prstDash val="solid"/>
          </a:ln>
        </p:spPr>
      </p:sp>
      <p:sp>
        <p:nvSpPr>
          <p:cNvPr id="8" name="Text 6"/>
          <p:cNvSpPr txBox="1"/>
          <p:nvPr/>
        </p:nvSpPr>
        <p:spPr>
          <a:xfrm>
            <a:off x="1197864" y="3291840"/>
            <a:ext cx="2880360" cy="384048"/>
          </a:xfrm>
          <a:prstGeom prst="rect">
            <a:avLst/>
          </a:prstGeom>
          <a:noFill/>
          <a:ln/>
        </p:spPr>
        <p:txBody>
          <a:bodyPr wrap="square" lIns="0" tIns="0" rIns="0" bIns="0" rtlCol="0" anchor="ctr"/>
          <a:lstStyle/>
          <a:p>
            <a:pPr indent="0" marL="0">
              <a:buNone/>
            </a:pPr>
            <a:r>
              <a:rPr lang="en-US" sz="1900" dirty="0">
                <a:solidFill>
                  <a:srgbClr val="171512"/>
                </a:solidFill>
                <a:latin typeface="Georgia" pitchFamily="34" charset="0"/>
                <a:ea typeface="Georgia" pitchFamily="34" charset="-122"/>
                <a:cs typeface="Georgia" pitchFamily="34" charset="-120"/>
              </a:rPr>
              <a:t>Website and brand</a:t>
            </a:r>
            <a:endParaRPr lang="en-US" sz="1900" dirty="0"/>
          </a:p>
        </p:txBody>
      </p:sp>
      <p:sp>
        <p:nvSpPr>
          <p:cNvPr id="9" name="Text 7"/>
          <p:cNvSpPr txBox="1"/>
          <p:nvPr/>
        </p:nvSpPr>
        <p:spPr>
          <a:xfrm>
            <a:off x="3886200" y="3346704"/>
            <a:ext cx="1691640" cy="292608"/>
          </a:xfrm>
          <a:prstGeom prst="rect">
            <a:avLst/>
          </a:prstGeom>
          <a:noFill/>
          <a:ln/>
        </p:spPr>
        <p:txBody>
          <a:bodyPr wrap="square" lIns="0" tIns="0" rIns="0" bIns="0" rtlCol="0" anchor="ctr"/>
          <a:lstStyle/>
          <a:p>
            <a:pPr algn="r" indent="0" marL="0">
              <a:buNone/>
            </a:pPr>
            <a:r>
              <a:rPr lang="en-US" sz="1250" b="1" dirty="0">
                <a:solidFill>
                  <a:srgbClr val="06705C"/>
                </a:solidFill>
                <a:latin typeface="Karla" pitchFamily="34" charset="0"/>
                <a:ea typeface="Karla" pitchFamily="34" charset="-122"/>
                <a:cs typeface="Karla" pitchFamily="34" charset="-120"/>
              </a:rPr>
              <a:t>From £2,500</a:t>
            </a:r>
            <a:endParaRPr lang="en-US" sz="1250" dirty="0"/>
          </a:p>
        </p:txBody>
      </p:sp>
      <p:sp>
        <p:nvSpPr>
          <p:cNvPr id="10" name="Text 8"/>
          <p:cNvSpPr txBox="1"/>
          <p:nvPr/>
        </p:nvSpPr>
        <p:spPr>
          <a:xfrm>
            <a:off x="1197864" y="3730752"/>
            <a:ext cx="4370832" cy="320040"/>
          </a:xfrm>
          <a:prstGeom prst="rect">
            <a:avLst/>
          </a:prstGeom>
          <a:noFill/>
          <a:ln/>
        </p:spPr>
        <p:txBody>
          <a:bodyPr wrap="square" lIns="0" tIns="0" rIns="0" bIns="0" rtlCol="0" anchor="ctr"/>
          <a:lstStyle/>
          <a:p>
            <a:pPr indent="0" marL="0">
              <a:buNone/>
            </a:pPr>
            <a:r>
              <a:rPr lang="en-US" sz="1300" i="1" dirty="0">
                <a:solidFill>
                  <a:srgbClr val="54504A"/>
                </a:solidFill>
                <a:latin typeface="Georgia" pitchFamily="34" charset="0"/>
                <a:ea typeface="Georgia" pitchFamily="34" charset="-122"/>
                <a:cs typeface="Georgia" pitchFamily="34" charset="-120"/>
              </a:rPr>
              <a:t>A site that brings work in</a:t>
            </a:r>
            <a:endParaRPr lang="en-US" sz="1300" dirty="0"/>
          </a:p>
        </p:txBody>
      </p:sp>
      <p:sp>
        <p:nvSpPr>
          <p:cNvPr id="11" name="Text 9"/>
          <p:cNvSpPr txBox="1"/>
          <p:nvPr/>
        </p:nvSpPr>
        <p:spPr>
          <a:xfrm>
            <a:off x="1197864" y="4151376"/>
            <a:ext cx="4370832" cy="1325880"/>
          </a:xfrm>
          <a:prstGeom prst="rect">
            <a:avLst/>
          </a:prstGeom>
          <a:noFill/>
          <a:ln/>
        </p:spPr>
        <p:txBody>
          <a:bodyPr wrap="square" lIns="0" tIns="0" rIns="0" bIns="0" rtlCol="0" anchor="ctr"/>
          <a:lstStyle/>
          <a:p>
            <a:pPr indent="0" marL="0">
              <a:lnSpc>
                <a:spcPts val="1700"/>
              </a:lnSpc>
              <a:buNone/>
            </a:pPr>
            <a:r>
              <a:rPr lang="en-US" sz="1100" dirty="0">
                <a:solidFill>
                  <a:srgbClr val="54504A"/>
                </a:solidFill>
                <a:latin typeface="Karla" pitchFamily="34" charset="0"/>
                <a:ea typeface="Karla" pitchFamily="34" charset="-122"/>
                <a:cs typeface="Karla" pitchFamily="34" charset="-120"/>
              </a:rPr>
              <a:t>Market research, copywriting, the build, brand identity, search groundwork and your own client portal. Five weeks, done for you.</a:t>
            </a:r>
            <a:endParaRPr lang="en-US" sz="1100" dirty="0"/>
          </a:p>
        </p:txBody>
      </p:sp>
      <p:sp>
        <p:nvSpPr>
          <p:cNvPr id="12" name="Shape 10"/>
          <p:cNvSpPr/>
          <p:nvPr/>
        </p:nvSpPr>
        <p:spPr>
          <a:xfrm>
            <a:off x="6263640" y="3017520"/>
            <a:ext cx="5029200" cy="2697480"/>
          </a:xfrm>
          <a:prstGeom prst="rect">
            <a:avLst/>
          </a:prstGeom>
          <a:solidFill>
            <a:srgbClr val="FFFFFF"/>
          </a:solidFill>
          <a:ln w="9525">
            <a:solidFill>
              <a:srgbClr val="D6CFC0"/>
            </a:solidFill>
            <a:prstDash val="solid"/>
          </a:ln>
        </p:spPr>
      </p:sp>
      <p:sp>
        <p:nvSpPr>
          <p:cNvPr id="13" name="Text 11"/>
          <p:cNvSpPr txBox="1"/>
          <p:nvPr/>
        </p:nvSpPr>
        <p:spPr>
          <a:xfrm>
            <a:off x="6592824" y="3291840"/>
            <a:ext cx="2880360" cy="384048"/>
          </a:xfrm>
          <a:prstGeom prst="rect">
            <a:avLst/>
          </a:prstGeom>
          <a:noFill/>
          <a:ln/>
        </p:spPr>
        <p:txBody>
          <a:bodyPr wrap="square" lIns="0" tIns="0" rIns="0" bIns="0" rtlCol="0" anchor="ctr"/>
          <a:lstStyle/>
          <a:p>
            <a:pPr indent="0" marL="0">
              <a:buNone/>
            </a:pPr>
            <a:r>
              <a:rPr lang="en-US" sz="1900" dirty="0">
                <a:solidFill>
                  <a:srgbClr val="171512"/>
                </a:solidFill>
                <a:latin typeface="Georgia" pitchFamily="34" charset="0"/>
                <a:ea typeface="Georgia" pitchFamily="34" charset="-122"/>
                <a:cs typeface="Georgia" pitchFamily="34" charset="-120"/>
              </a:rPr>
              <a:t>The Ninety Day Build</a:t>
            </a:r>
            <a:endParaRPr lang="en-US" sz="1900" dirty="0"/>
          </a:p>
        </p:txBody>
      </p:sp>
      <p:sp>
        <p:nvSpPr>
          <p:cNvPr id="14" name="Text 12"/>
          <p:cNvSpPr txBox="1"/>
          <p:nvPr/>
        </p:nvSpPr>
        <p:spPr>
          <a:xfrm>
            <a:off x="9281160" y="3346704"/>
            <a:ext cx="1691640" cy="292608"/>
          </a:xfrm>
          <a:prstGeom prst="rect">
            <a:avLst/>
          </a:prstGeom>
          <a:noFill/>
          <a:ln/>
        </p:spPr>
        <p:txBody>
          <a:bodyPr wrap="square" lIns="0" tIns="0" rIns="0" bIns="0" rtlCol="0" anchor="ctr"/>
          <a:lstStyle/>
          <a:p>
            <a:pPr algn="r" indent="0" marL="0">
              <a:buNone/>
            </a:pPr>
            <a:r>
              <a:rPr lang="en-US" sz="1250" b="1" dirty="0">
                <a:solidFill>
                  <a:srgbClr val="06705C"/>
                </a:solidFill>
                <a:latin typeface="Karla" pitchFamily="34" charset="0"/>
                <a:ea typeface="Karla" pitchFamily="34" charset="-122"/>
                <a:cs typeface="Karla" pitchFamily="34" charset="-120"/>
              </a:rPr>
              <a:t>£6,000</a:t>
            </a:r>
            <a:endParaRPr lang="en-US" sz="1250" dirty="0"/>
          </a:p>
        </p:txBody>
      </p:sp>
      <p:sp>
        <p:nvSpPr>
          <p:cNvPr id="15" name="Text 13"/>
          <p:cNvSpPr txBox="1"/>
          <p:nvPr/>
        </p:nvSpPr>
        <p:spPr>
          <a:xfrm>
            <a:off x="6592824" y="3730752"/>
            <a:ext cx="4370832" cy="320040"/>
          </a:xfrm>
          <a:prstGeom prst="rect">
            <a:avLst/>
          </a:prstGeom>
          <a:noFill/>
          <a:ln/>
        </p:spPr>
        <p:txBody>
          <a:bodyPr wrap="square" lIns="0" tIns="0" rIns="0" bIns="0" rtlCol="0" anchor="ctr"/>
          <a:lstStyle/>
          <a:p>
            <a:pPr indent="0" marL="0">
              <a:buNone/>
            </a:pPr>
            <a:r>
              <a:rPr lang="en-US" sz="1300" i="1" dirty="0">
                <a:solidFill>
                  <a:srgbClr val="54504A"/>
                </a:solidFill>
                <a:latin typeface="Georgia" pitchFamily="34" charset="0"/>
                <a:ea typeface="Georgia" pitchFamily="34" charset="-122"/>
                <a:cs typeface="Georgia" pitchFamily="34" charset="-120"/>
              </a:rPr>
              <a:t>The system, built, with an end date on it</a:t>
            </a:r>
            <a:endParaRPr lang="en-US" sz="1300" dirty="0"/>
          </a:p>
        </p:txBody>
      </p:sp>
      <p:sp>
        <p:nvSpPr>
          <p:cNvPr id="16" name="Text 14"/>
          <p:cNvSpPr txBox="1"/>
          <p:nvPr/>
        </p:nvSpPr>
        <p:spPr>
          <a:xfrm>
            <a:off x="6592824" y="4151376"/>
            <a:ext cx="4370832" cy="1325880"/>
          </a:xfrm>
          <a:prstGeom prst="rect">
            <a:avLst/>
          </a:prstGeom>
          <a:noFill/>
          <a:ln/>
        </p:spPr>
        <p:txBody>
          <a:bodyPr wrap="square" lIns="0" tIns="0" rIns="0" bIns="0" rtlCol="0" anchor="ctr"/>
          <a:lstStyle/>
          <a:p>
            <a:pPr indent="0" marL="0">
              <a:lnSpc>
                <a:spcPts val="1700"/>
              </a:lnSpc>
              <a:buNone/>
            </a:pPr>
            <a:r>
              <a:rPr lang="en-US" sz="1100" dirty="0">
                <a:solidFill>
                  <a:srgbClr val="54504A"/>
                </a:solidFill>
                <a:latin typeface="Karla" pitchFamily="34" charset="0"/>
                <a:ea typeface="Karla" pitchFamily="34" charset="-122"/>
                <a:cs typeface="Karla" pitchFamily="34" charset="-120"/>
              </a:rPr>
              <a:t>Ninety days, fortnightly, to build the system your business runs on and get the first three things off you. Fixed scope, fixed end date, and everything we write is yours. This is Runs Without You at pace, with a finish line.</a:t>
            </a:r>
            <a:endParaRPr lang="en-US" sz="1100" dirty="0"/>
          </a:p>
        </p:txBody>
      </p:sp>
      <p:sp>
        <p:nvSpPr>
          <p:cNvPr id="17" name="Text 15"/>
          <p:cNvSpPr txBox="1"/>
          <p:nvPr/>
        </p:nvSpPr>
        <p:spPr>
          <a:xfrm>
            <a:off x="868680" y="5943600"/>
            <a:ext cx="10424160" cy="365760"/>
          </a:xfrm>
          <a:prstGeom prst="rect">
            <a:avLst/>
          </a:prstGeom>
          <a:noFill/>
          <a:ln/>
        </p:spPr>
        <p:txBody>
          <a:bodyPr wrap="square" lIns="0" tIns="0" rIns="0" bIns="0" rtlCol="0" anchor="ctr"/>
          <a:lstStyle/>
          <a:p>
            <a:pPr indent="0" marL="0">
              <a:buNone/>
            </a:pPr>
            <a:r>
              <a:rPr lang="en-US" sz="1050" dirty="0">
                <a:solidFill>
                  <a:srgbClr val="6E6A5E"/>
                </a:solidFill>
                <a:latin typeface="Karla" pitchFamily="34" charset="0"/>
                <a:ea typeface="Karla" pitchFamily="34" charset="-122"/>
                <a:cs typeface="Karla" pitchFamily="34" charset="-120"/>
              </a:rPr>
              <a:t>A build is half up front and half when you have seen it. If the design is not right, say so and there is no balance to pay.</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0071B"/>
        </a:solidFill>
      </p:bgPr>
    </p:bg>
    <p:spTree>
      <p:nvGrpSpPr>
        <p:cNvPr id="1" name=""/>
        <p:cNvGrpSpPr/>
        <p:nvPr/>
      </p:nvGrpSpPr>
      <p:grpSpPr>
        <a:xfrm>
          <a:off x="0" y="0"/>
          <a:ext cx="0" cy="0"/>
          <a:chOff x="0" y="0"/>
          <a:chExt cx="0" cy="0"/>
        </a:xfrm>
      </p:grpSpPr>
      <p:sp>
        <p:nvSpPr>
          <p:cNvPr id="2" name="Text 0"/>
          <p:cNvSpPr txBox="1"/>
          <p:nvPr/>
        </p:nvSpPr>
        <p:spPr>
          <a:xfrm>
            <a:off x="868680" y="1371600"/>
            <a:ext cx="7315200" cy="274320"/>
          </a:xfrm>
          <a:prstGeom prst="rect">
            <a:avLst/>
          </a:prstGeom>
          <a:noFill/>
          <a:ln/>
        </p:spPr>
        <p:txBody>
          <a:bodyPr wrap="square" lIns="0" tIns="0" rIns="0" bIns="0" rtlCol="0" anchor="ctr"/>
          <a:lstStyle/>
          <a:p>
            <a:pPr indent="0" marL="0">
              <a:buNone/>
            </a:pPr>
            <a:r>
              <a:rPr lang="en-US" sz="1100" b="1" spc="260" kern="0" dirty="0">
                <a:solidFill>
                  <a:srgbClr val="00B28F"/>
                </a:solidFill>
                <a:latin typeface="Karla" pitchFamily="34" charset="0"/>
                <a:ea typeface="Karla" pitchFamily="34" charset="-122"/>
                <a:cs typeface="Karla" pitchFamily="34" charset="-120"/>
              </a:rPr>
              <a:t>Three</a:t>
            </a:r>
            <a:endParaRPr lang="en-US" sz="1100" dirty="0"/>
          </a:p>
        </p:txBody>
      </p:sp>
      <p:sp>
        <p:nvSpPr>
          <p:cNvPr id="3" name="Text 1"/>
          <p:cNvSpPr txBox="1"/>
          <p:nvPr/>
        </p:nvSpPr>
        <p:spPr>
          <a:xfrm>
            <a:off x="868680" y="1828800"/>
            <a:ext cx="9326880" cy="2011680"/>
          </a:xfrm>
          <a:prstGeom prst="rect">
            <a:avLst/>
          </a:prstGeom>
          <a:noFill/>
          <a:ln/>
        </p:spPr>
        <p:txBody>
          <a:bodyPr wrap="square" lIns="0" tIns="0" rIns="0" bIns="0" rtlCol="0" anchor="ctr"/>
          <a:lstStyle/>
          <a:p>
            <a:pPr indent="0" marL="0">
              <a:lnSpc>
                <a:spcPts val="5000"/>
              </a:lnSpc>
              <a:buNone/>
            </a:pPr>
            <a:r>
              <a:rPr lang="en-US" sz="4400" dirty="0">
                <a:solidFill>
                  <a:srgbClr val="F7F1E4"/>
                </a:solidFill>
                <a:latin typeface="Georgia" pitchFamily="34" charset="0"/>
                <a:ea typeface="Georgia" pitchFamily="34" charset="-122"/>
                <a:cs typeface="Georgia" pitchFamily="34" charset="-120"/>
              </a:rPr>
              <a:t>Working</a:t>
            </a:r>
            <a:endParaRPr lang="en-US" sz="4400" dirty="0"/>
          </a:p>
          <a:p>
            <a:pPr indent="0" marL="0">
              <a:lnSpc>
                <a:spcPts val="5000"/>
              </a:lnSpc>
              <a:buNone/>
            </a:pPr>
            <a:r>
              <a:rPr lang="en-US" sz="4400" dirty="0">
                <a:solidFill>
                  <a:srgbClr val="F7F1E4"/>
                </a:solidFill>
                <a:latin typeface="Georgia" pitchFamily="34" charset="0"/>
                <a:ea typeface="Georgia" pitchFamily="34" charset="-122"/>
                <a:cs typeface="Georgia" pitchFamily="34" charset="-120"/>
              </a:rPr>
              <a:t>with me.</a:t>
            </a:r>
            <a:endParaRPr lang="en-US" sz="4400" dirty="0"/>
          </a:p>
        </p:txBody>
      </p:sp>
      <p:sp>
        <p:nvSpPr>
          <p:cNvPr id="4" name="Text 2"/>
          <p:cNvSpPr txBox="1"/>
          <p:nvPr/>
        </p:nvSpPr>
        <p:spPr>
          <a:xfrm>
            <a:off x="868680" y="3977640"/>
            <a:ext cx="7863840" cy="1280160"/>
          </a:xfrm>
          <a:prstGeom prst="rect">
            <a:avLst/>
          </a:prstGeom>
          <a:noFill/>
          <a:ln/>
        </p:spPr>
        <p:txBody>
          <a:bodyPr wrap="square" lIns="0" tIns="0" rIns="0" bIns="0" rtlCol="0" anchor="ctr"/>
          <a:lstStyle/>
          <a:p>
            <a:pPr indent="0" marL="0">
              <a:lnSpc>
                <a:spcPts val="2400"/>
              </a:lnSpc>
              <a:buNone/>
            </a:pPr>
            <a:r>
              <a:rPr lang="en-US" sz="1500" dirty="0">
                <a:solidFill>
                  <a:srgbClr val="B9B3A6"/>
                </a:solidFill>
                <a:latin typeface="Karla" pitchFamily="34" charset="0"/>
                <a:ea typeface="Karla" pitchFamily="34" charset="-122"/>
                <a:cs typeface="Karla" pitchFamily="34" charset="-120"/>
              </a:rPr>
              <a:t>A standing call, a plan you are held to, and somebody who has seen this before and has no reason to flatter you.</a:t>
            </a:r>
            <a:endParaRPr lang="en-US" sz="1500" dirty="0"/>
          </a:p>
        </p:txBody>
      </p:sp>
      <p:sp>
        <p:nvSpPr>
          <p:cNvPr id="5" name="Shape 3"/>
          <p:cNvSpPr/>
          <p:nvPr/>
        </p:nvSpPr>
        <p:spPr>
          <a:xfrm>
            <a:off x="11533327" y="6355080"/>
            <a:ext cx="118872" cy="118872"/>
          </a:xfrm>
          <a:prstGeom prst="ellipse">
            <a:avLst/>
          </a:prstGeom>
          <a:solidFill>
            <a:srgbClr val="00B28F"/>
          </a:solidFill>
          <a:ln/>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6F1"/>
        </a:solidFill>
      </p:bgPr>
    </p:bg>
    <p:spTree>
      <p:nvGrpSpPr>
        <p:cNvPr id="1" name=""/>
        <p:cNvGrpSpPr/>
        <p:nvPr/>
      </p:nvGrpSpPr>
      <p:grpSpPr>
        <a:xfrm>
          <a:off x="0" y="0"/>
          <a:ext cx="0" cy="0"/>
          <a:chOff x="0" y="0"/>
          <a:chExt cx="0" cy="0"/>
        </a:xfrm>
      </p:grpSpPr>
      <p:sp>
        <p:nvSpPr>
          <p:cNvPr id="2" name="Text 0"/>
          <p:cNvSpPr txBox="1"/>
          <p:nvPr/>
        </p:nvSpPr>
        <p:spPr>
          <a:xfrm>
            <a:off x="868680" y="658368"/>
            <a:ext cx="7315200" cy="274320"/>
          </a:xfrm>
          <a:prstGeom prst="rect">
            <a:avLst/>
          </a:prstGeom>
          <a:noFill/>
          <a:ln/>
        </p:spPr>
        <p:txBody>
          <a:bodyPr wrap="square" lIns="0" tIns="0" rIns="0" bIns="0" rtlCol="0" anchor="ctr"/>
          <a:lstStyle/>
          <a:p>
            <a:pPr indent="0" marL="0">
              <a:buNone/>
            </a:pPr>
            <a:r>
              <a:rPr lang="en-US" sz="1000" b="1" spc="240" kern="0" dirty="0">
                <a:solidFill>
                  <a:srgbClr val="06705C"/>
                </a:solidFill>
                <a:latin typeface="Karla" pitchFamily="34" charset="0"/>
                <a:ea typeface="Karla" pitchFamily="34" charset="-122"/>
                <a:cs typeface="Karla" pitchFamily="34" charset="-120"/>
              </a:rPr>
              <a:t>Three</a:t>
            </a:r>
            <a:endParaRPr lang="en-US" sz="1000" dirty="0"/>
          </a:p>
        </p:txBody>
      </p:sp>
      <p:sp>
        <p:nvSpPr>
          <p:cNvPr id="3" name="Shape 1"/>
          <p:cNvSpPr/>
          <p:nvPr/>
        </p:nvSpPr>
        <p:spPr>
          <a:xfrm>
            <a:off x="868680" y="1024128"/>
            <a:ext cx="502920" cy="25603"/>
          </a:xfrm>
          <a:prstGeom prst="rect">
            <a:avLst/>
          </a:prstGeom>
          <a:solidFill>
            <a:srgbClr val="00071B"/>
          </a:solidFill>
          <a:ln/>
        </p:spPr>
      </p:sp>
      <p:sp>
        <p:nvSpPr>
          <p:cNvPr id="4" name="Text 2"/>
          <p:cNvSpPr txBox="1"/>
          <p:nvPr/>
        </p:nvSpPr>
        <p:spPr>
          <a:xfrm>
            <a:off x="868680" y="1280160"/>
            <a:ext cx="9692640" cy="960120"/>
          </a:xfrm>
          <a:prstGeom prst="rect">
            <a:avLst/>
          </a:prstGeom>
          <a:noFill/>
          <a:ln/>
        </p:spPr>
        <p:txBody>
          <a:bodyPr wrap="square" lIns="0" tIns="0" rIns="0" bIns="0" rtlCol="0" anchor="ctr"/>
          <a:lstStyle/>
          <a:p>
            <a:pPr indent="0" marL="0">
              <a:lnSpc>
                <a:spcPts val="3600"/>
              </a:lnSpc>
              <a:buNone/>
            </a:pPr>
            <a:r>
              <a:rPr lang="en-US" sz="3000" dirty="0">
                <a:solidFill>
                  <a:srgbClr val="171512"/>
                </a:solidFill>
                <a:latin typeface="Georgia" pitchFamily="34" charset="0"/>
                <a:ea typeface="Georgia" pitchFamily="34" charset="-122"/>
                <a:cs typeface="Georgia" pitchFamily="34" charset="-120"/>
              </a:rPr>
              <a:t>The two most people start on.</a:t>
            </a:r>
            <a:endParaRPr lang="en-US" sz="3000" dirty="0"/>
          </a:p>
        </p:txBody>
      </p:sp>
      <p:sp>
        <p:nvSpPr>
          <p:cNvPr id="5" name="Text 3"/>
          <p:cNvSpPr txBox="1"/>
          <p:nvPr/>
        </p:nvSpPr>
        <p:spPr>
          <a:xfrm>
            <a:off x="868680" y="2240280"/>
            <a:ext cx="8595360" cy="731520"/>
          </a:xfrm>
          <a:prstGeom prst="rect">
            <a:avLst/>
          </a:prstGeom>
          <a:noFill/>
          <a:ln/>
        </p:spPr>
        <p:txBody>
          <a:bodyPr wrap="square" lIns="0" tIns="0" rIns="0" bIns="0" rtlCol="0" anchor="ctr"/>
          <a:lstStyle/>
          <a:p>
            <a:pPr indent="0" marL="0">
              <a:lnSpc>
                <a:spcPts val="2100"/>
              </a:lnSpc>
              <a:buNone/>
            </a:pPr>
            <a:r>
              <a:rPr lang="en-US" sz="1350" dirty="0">
                <a:solidFill>
                  <a:srgbClr val="54504A"/>
                </a:solidFill>
                <a:latin typeface="Karla" pitchFamily="34" charset="0"/>
                <a:ea typeface="Karla" pitchFamily="34" charset="-122"/>
                <a:cs typeface="Karla" pitchFamily="34" charset="-120"/>
              </a:rPr>
              <a:t>Rolling, no notice period, nothing to sign. ElliottOS is included in both.</a:t>
            </a:r>
            <a:endParaRPr lang="en-US" sz="1350" dirty="0"/>
          </a:p>
        </p:txBody>
      </p:sp>
      <p:sp>
        <p:nvSpPr>
          <p:cNvPr id="6" name="Shape 4"/>
          <p:cNvSpPr/>
          <p:nvPr/>
        </p:nvSpPr>
        <p:spPr>
          <a:xfrm>
            <a:off x="11533327" y="6355080"/>
            <a:ext cx="118872" cy="118872"/>
          </a:xfrm>
          <a:prstGeom prst="ellipse">
            <a:avLst/>
          </a:prstGeom>
          <a:solidFill>
            <a:srgbClr val="00B28F"/>
          </a:solidFill>
          <a:ln/>
        </p:spPr>
      </p:sp>
      <p:sp>
        <p:nvSpPr>
          <p:cNvPr id="7" name="Shape 5"/>
          <p:cNvSpPr/>
          <p:nvPr/>
        </p:nvSpPr>
        <p:spPr>
          <a:xfrm>
            <a:off x="868680" y="3017520"/>
            <a:ext cx="5029200" cy="2697480"/>
          </a:xfrm>
          <a:prstGeom prst="rect">
            <a:avLst/>
          </a:prstGeom>
          <a:solidFill>
            <a:srgbClr val="FFFFFF"/>
          </a:solidFill>
          <a:ln w="9525">
            <a:solidFill>
              <a:srgbClr val="D6CFC0"/>
            </a:solidFill>
            <a:prstDash val="solid"/>
          </a:ln>
        </p:spPr>
      </p:sp>
      <p:sp>
        <p:nvSpPr>
          <p:cNvPr id="8" name="Text 6"/>
          <p:cNvSpPr txBox="1"/>
          <p:nvPr/>
        </p:nvSpPr>
        <p:spPr>
          <a:xfrm>
            <a:off x="1197864" y="3291840"/>
            <a:ext cx="2880360" cy="384048"/>
          </a:xfrm>
          <a:prstGeom prst="rect">
            <a:avLst/>
          </a:prstGeom>
          <a:noFill/>
          <a:ln/>
        </p:spPr>
        <p:txBody>
          <a:bodyPr wrap="square" lIns="0" tIns="0" rIns="0" bIns="0" rtlCol="0" anchor="ctr"/>
          <a:lstStyle/>
          <a:p>
            <a:pPr indent="0" marL="0">
              <a:buNone/>
            </a:pPr>
            <a:r>
              <a:rPr lang="en-US" sz="1900" dirty="0">
                <a:solidFill>
                  <a:srgbClr val="171512"/>
                </a:solidFill>
                <a:latin typeface="Georgia" pitchFamily="34" charset="0"/>
                <a:ea typeface="Georgia" pitchFamily="34" charset="-122"/>
                <a:cs typeface="Georgia" pitchFamily="34" charset="-120"/>
              </a:rPr>
              <a:t>Stop Firefighting</a:t>
            </a:r>
            <a:endParaRPr lang="en-US" sz="1900" dirty="0"/>
          </a:p>
        </p:txBody>
      </p:sp>
      <p:sp>
        <p:nvSpPr>
          <p:cNvPr id="9" name="Text 7"/>
          <p:cNvSpPr txBox="1"/>
          <p:nvPr/>
        </p:nvSpPr>
        <p:spPr>
          <a:xfrm>
            <a:off x="3886200" y="3346704"/>
            <a:ext cx="1691640" cy="292608"/>
          </a:xfrm>
          <a:prstGeom prst="rect">
            <a:avLst/>
          </a:prstGeom>
          <a:noFill/>
          <a:ln/>
        </p:spPr>
        <p:txBody>
          <a:bodyPr wrap="square" lIns="0" tIns="0" rIns="0" bIns="0" rtlCol="0" anchor="ctr"/>
          <a:lstStyle/>
          <a:p>
            <a:pPr algn="r" indent="0" marL="0">
              <a:buNone/>
            </a:pPr>
            <a:r>
              <a:rPr lang="en-US" sz="1250" b="1" dirty="0">
                <a:solidFill>
                  <a:srgbClr val="06705C"/>
                </a:solidFill>
                <a:latin typeface="Karla" pitchFamily="34" charset="0"/>
                <a:ea typeface="Karla" pitchFamily="34" charset="-122"/>
                <a:cs typeface="Karla" pitchFamily="34" charset="-120"/>
              </a:rPr>
              <a:t>£500 a month</a:t>
            </a:r>
            <a:endParaRPr lang="en-US" sz="1250" dirty="0"/>
          </a:p>
        </p:txBody>
      </p:sp>
      <p:sp>
        <p:nvSpPr>
          <p:cNvPr id="10" name="Text 8"/>
          <p:cNvSpPr txBox="1"/>
          <p:nvPr/>
        </p:nvSpPr>
        <p:spPr>
          <a:xfrm>
            <a:off x="1197864" y="3730752"/>
            <a:ext cx="4370832" cy="320040"/>
          </a:xfrm>
          <a:prstGeom prst="rect">
            <a:avLst/>
          </a:prstGeom>
          <a:noFill/>
          <a:ln/>
        </p:spPr>
        <p:txBody>
          <a:bodyPr wrap="square" lIns="0" tIns="0" rIns="0" bIns="0" rtlCol="0" anchor="ctr"/>
          <a:lstStyle/>
          <a:p>
            <a:pPr indent="0" marL="0">
              <a:buNone/>
            </a:pPr>
            <a:r>
              <a:rPr lang="en-US" sz="1300" i="1" dirty="0">
                <a:solidFill>
                  <a:srgbClr val="54504A"/>
                </a:solidFill>
                <a:latin typeface="Georgia" pitchFamily="34" charset="0"/>
                <a:ea typeface="Georgia" pitchFamily="34" charset="-122"/>
                <a:cs typeface="Georgia" pitchFamily="34" charset="-120"/>
              </a:rPr>
              <a:t>A week that stops being a series of emergencies</a:t>
            </a:r>
            <a:endParaRPr lang="en-US" sz="1300" dirty="0"/>
          </a:p>
        </p:txBody>
      </p:sp>
      <p:sp>
        <p:nvSpPr>
          <p:cNvPr id="11" name="Text 9"/>
          <p:cNvSpPr txBox="1"/>
          <p:nvPr/>
        </p:nvSpPr>
        <p:spPr>
          <a:xfrm>
            <a:off x="1197864" y="4151376"/>
            <a:ext cx="4370832" cy="1325880"/>
          </a:xfrm>
          <a:prstGeom prst="rect">
            <a:avLst/>
          </a:prstGeom>
          <a:noFill/>
          <a:ln/>
        </p:spPr>
        <p:txBody>
          <a:bodyPr wrap="square" lIns="0" tIns="0" rIns="0" bIns="0" rtlCol="0" anchor="ctr"/>
          <a:lstStyle/>
          <a:p>
            <a:pPr indent="0" marL="0">
              <a:lnSpc>
                <a:spcPts val="1700"/>
              </a:lnSpc>
              <a:buNone/>
            </a:pPr>
            <a:r>
              <a:rPr lang="en-US" sz="1100" dirty="0">
                <a:solidFill>
                  <a:srgbClr val="54504A"/>
                </a:solidFill>
                <a:latin typeface="Karla" pitchFamily="34" charset="0"/>
                <a:ea typeface="Karla" pitchFamily="34" charset="-122"/>
                <a:cs typeface="Karla" pitchFamily="34" charset="-120"/>
              </a:rPr>
              <a:t>One 60 minute call a month with a clear focus, a guided twelve month programme, and replies within 48 hours between sessions. For founders who are operationally solid and want an independent view.</a:t>
            </a:r>
            <a:endParaRPr lang="en-US" sz="1100" dirty="0"/>
          </a:p>
        </p:txBody>
      </p:sp>
      <p:sp>
        <p:nvSpPr>
          <p:cNvPr id="12" name="Shape 10"/>
          <p:cNvSpPr/>
          <p:nvPr/>
        </p:nvSpPr>
        <p:spPr>
          <a:xfrm>
            <a:off x="6263640" y="3017520"/>
            <a:ext cx="5029200" cy="2697480"/>
          </a:xfrm>
          <a:prstGeom prst="rect">
            <a:avLst/>
          </a:prstGeom>
          <a:solidFill>
            <a:srgbClr val="FFFFFF"/>
          </a:solidFill>
          <a:ln w="9525">
            <a:solidFill>
              <a:srgbClr val="D6CFC0"/>
            </a:solidFill>
            <a:prstDash val="solid"/>
          </a:ln>
        </p:spPr>
      </p:sp>
      <p:sp>
        <p:nvSpPr>
          <p:cNvPr id="13" name="Text 11"/>
          <p:cNvSpPr txBox="1"/>
          <p:nvPr/>
        </p:nvSpPr>
        <p:spPr>
          <a:xfrm>
            <a:off x="6592824" y="3291840"/>
            <a:ext cx="2880360" cy="384048"/>
          </a:xfrm>
          <a:prstGeom prst="rect">
            <a:avLst/>
          </a:prstGeom>
          <a:noFill/>
          <a:ln/>
        </p:spPr>
        <p:txBody>
          <a:bodyPr wrap="square" lIns="0" tIns="0" rIns="0" bIns="0" rtlCol="0" anchor="ctr"/>
          <a:lstStyle/>
          <a:p>
            <a:pPr indent="0" marL="0">
              <a:buNone/>
            </a:pPr>
            <a:r>
              <a:rPr lang="en-US" sz="1900" dirty="0">
                <a:solidFill>
                  <a:srgbClr val="171512"/>
                </a:solidFill>
                <a:latin typeface="Georgia" pitchFamily="34" charset="0"/>
                <a:ea typeface="Georgia" pitchFamily="34" charset="-122"/>
                <a:cs typeface="Georgia" pitchFamily="34" charset="-120"/>
              </a:rPr>
              <a:t>Get It Built</a:t>
            </a:r>
            <a:endParaRPr lang="en-US" sz="1900" dirty="0"/>
          </a:p>
        </p:txBody>
      </p:sp>
      <p:sp>
        <p:nvSpPr>
          <p:cNvPr id="14" name="Text 12"/>
          <p:cNvSpPr txBox="1"/>
          <p:nvPr/>
        </p:nvSpPr>
        <p:spPr>
          <a:xfrm>
            <a:off x="9281160" y="3346704"/>
            <a:ext cx="1691640" cy="292608"/>
          </a:xfrm>
          <a:prstGeom prst="rect">
            <a:avLst/>
          </a:prstGeom>
          <a:noFill/>
          <a:ln/>
        </p:spPr>
        <p:txBody>
          <a:bodyPr wrap="square" lIns="0" tIns="0" rIns="0" bIns="0" rtlCol="0" anchor="ctr"/>
          <a:lstStyle/>
          <a:p>
            <a:pPr algn="r" indent="0" marL="0">
              <a:buNone/>
            </a:pPr>
            <a:r>
              <a:rPr lang="en-US" sz="1250" b="1" dirty="0">
                <a:solidFill>
                  <a:srgbClr val="06705C"/>
                </a:solidFill>
                <a:latin typeface="Karla" pitchFamily="34" charset="0"/>
                <a:ea typeface="Karla" pitchFamily="34" charset="-122"/>
                <a:cs typeface="Karla" pitchFamily="34" charset="-120"/>
              </a:rPr>
              <a:t>£1,000 a month</a:t>
            </a:r>
            <a:endParaRPr lang="en-US" sz="1250" dirty="0"/>
          </a:p>
        </p:txBody>
      </p:sp>
      <p:sp>
        <p:nvSpPr>
          <p:cNvPr id="15" name="Text 13"/>
          <p:cNvSpPr txBox="1"/>
          <p:nvPr/>
        </p:nvSpPr>
        <p:spPr>
          <a:xfrm>
            <a:off x="6592824" y="3730752"/>
            <a:ext cx="4370832" cy="320040"/>
          </a:xfrm>
          <a:prstGeom prst="rect">
            <a:avLst/>
          </a:prstGeom>
          <a:noFill/>
          <a:ln/>
        </p:spPr>
        <p:txBody>
          <a:bodyPr wrap="square" lIns="0" tIns="0" rIns="0" bIns="0" rtlCol="0" anchor="ctr"/>
          <a:lstStyle/>
          <a:p>
            <a:pPr indent="0" marL="0">
              <a:buNone/>
            </a:pPr>
            <a:r>
              <a:rPr lang="en-US" sz="1300" i="1" dirty="0">
                <a:solidFill>
                  <a:srgbClr val="54504A"/>
                </a:solidFill>
                <a:latin typeface="Georgia" pitchFamily="34" charset="0"/>
                <a:ea typeface="Georgia" pitchFamily="34" charset="-122"/>
                <a:cs typeface="Georgia" pitchFamily="34" charset="-120"/>
              </a:rPr>
              <a:t>The thing you have meant to do for a year, finally done</a:t>
            </a:r>
            <a:endParaRPr lang="en-US" sz="1300" dirty="0"/>
          </a:p>
        </p:txBody>
      </p:sp>
      <p:sp>
        <p:nvSpPr>
          <p:cNvPr id="16" name="Text 14"/>
          <p:cNvSpPr txBox="1"/>
          <p:nvPr/>
        </p:nvSpPr>
        <p:spPr>
          <a:xfrm>
            <a:off x="6592824" y="4151376"/>
            <a:ext cx="4370832" cy="1325880"/>
          </a:xfrm>
          <a:prstGeom prst="rect">
            <a:avLst/>
          </a:prstGeom>
          <a:noFill/>
          <a:ln/>
        </p:spPr>
        <p:txBody>
          <a:bodyPr wrap="square" lIns="0" tIns="0" rIns="0" bIns="0" rtlCol="0" anchor="ctr"/>
          <a:lstStyle/>
          <a:p>
            <a:pPr indent="0" marL="0">
              <a:lnSpc>
                <a:spcPts val="1700"/>
              </a:lnSpc>
              <a:buNone/>
            </a:pPr>
            <a:r>
              <a:rPr lang="en-US" sz="1100" dirty="0">
                <a:solidFill>
                  <a:srgbClr val="54504A"/>
                </a:solidFill>
                <a:latin typeface="Karla" pitchFamily="34" charset="0"/>
                <a:ea typeface="Karla" pitchFamily="34" charset="-122"/>
                <a:cs typeface="Karla" pitchFamily="34" charset="-120"/>
              </a:rPr>
              <a:t>Two calls a month, a focus session and a working session, with a five area pulse so the whole business stays in view. A Life Audit, replies within 24 hours, and a check in between calls.</a:t>
            </a:r>
            <a:endParaRPr lang="en-US" sz="1100" dirty="0"/>
          </a:p>
        </p:txBody>
      </p:sp>
      <p:sp>
        <p:nvSpPr>
          <p:cNvPr id="17" name="Text 15"/>
          <p:cNvSpPr txBox="1"/>
          <p:nvPr/>
        </p:nvSpPr>
        <p:spPr>
          <a:xfrm>
            <a:off x="868680" y="5943600"/>
            <a:ext cx="10424160" cy="365760"/>
          </a:xfrm>
          <a:prstGeom prst="rect">
            <a:avLst/>
          </a:prstGeom>
          <a:noFill/>
          <a:ln/>
        </p:spPr>
        <p:txBody>
          <a:bodyPr wrap="square" lIns="0" tIns="0" rIns="0" bIns="0" rtlCol="0" anchor="ctr"/>
          <a:lstStyle/>
          <a:p>
            <a:pPr indent="0" marL="0">
              <a:buNone/>
            </a:pPr>
            <a:r>
              <a:rPr lang="en-US" sz="1050" dirty="0">
                <a:solidFill>
                  <a:srgbClr val="6E6A5E"/>
                </a:solidFill>
                <a:latin typeface="Karla" pitchFamily="34" charset="0"/>
                <a:ea typeface="Karla" pitchFamily="34" charset="-122"/>
                <a:cs typeface="Karla" pitchFamily="34" charset="-120"/>
              </a:rPr>
              <a:t>Come to the first session. If you do not leave it with one thing worth more than the month costs, do not pay for the month.</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Jonny Elliott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 do, and what it costs</dc:title>
  <dc:subject>PptxGenJS Presentation</dc:subject>
  <dc:creator>Jonny Elliott</dc:creator>
  <cp:lastModifiedBy>Jonny Elliott</cp:lastModifiedBy>
  <cp:revision>1</cp:revision>
  <dcterms:created xsi:type="dcterms:W3CDTF">2026-09-02T11:37:08Z</dcterms:created>
  <dcterms:modified xsi:type="dcterms:W3CDTF">2026-09-02T11:37:08Z</dcterms:modified>
</cp:coreProperties>
</file>